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2"/>
  </p:sldMasterIdLst>
  <p:notesMasterIdLst>
    <p:notesMasterId r:id="rId75"/>
  </p:notesMasterIdLst>
  <p:handoutMasterIdLst>
    <p:handoutMasterId r:id="rId76"/>
  </p:handoutMasterIdLst>
  <p:sldIdLst>
    <p:sldId id="256" r:id="rId3"/>
    <p:sldId id="347" r:id="rId4"/>
    <p:sldId id="345" r:id="rId5"/>
    <p:sldId id="257" r:id="rId6"/>
    <p:sldId id="340" r:id="rId7"/>
    <p:sldId id="264" r:id="rId8"/>
    <p:sldId id="341" r:id="rId9"/>
    <p:sldId id="313" r:id="rId10"/>
    <p:sldId id="314" r:id="rId11"/>
    <p:sldId id="315" r:id="rId12"/>
    <p:sldId id="317" r:id="rId13"/>
    <p:sldId id="267" r:id="rId14"/>
    <p:sldId id="360" r:id="rId15"/>
    <p:sldId id="319" r:id="rId16"/>
    <p:sldId id="271" r:id="rId17"/>
    <p:sldId id="270" r:id="rId18"/>
    <p:sldId id="281" r:id="rId19"/>
    <p:sldId id="361" r:id="rId20"/>
    <p:sldId id="362" r:id="rId21"/>
    <p:sldId id="282" r:id="rId22"/>
    <p:sldId id="318" r:id="rId23"/>
    <p:sldId id="321" r:id="rId24"/>
    <p:sldId id="363" r:id="rId25"/>
    <p:sldId id="261" r:id="rId26"/>
    <p:sldId id="272" r:id="rId27"/>
    <p:sldId id="364" r:id="rId28"/>
    <p:sldId id="367" r:id="rId29"/>
    <p:sldId id="277" r:id="rId30"/>
    <p:sldId id="274" r:id="rId31"/>
    <p:sldId id="357" r:id="rId32"/>
    <p:sldId id="358" r:id="rId33"/>
    <p:sldId id="322" r:id="rId34"/>
    <p:sldId id="278" r:id="rId35"/>
    <p:sldId id="279" r:id="rId36"/>
    <p:sldId id="346" r:id="rId37"/>
    <p:sldId id="365" r:id="rId38"/>
    <p:sldId id="280" r:id="rId39"/>
    <p:sldId id="323" r:id="rId40"/>
    <p:sldId id="369" r:id="rId41"/>
    <p:sldId id="324" r:id="rId42"/>
    <p:sldId id="325" r:id="rId43"/>
    <p:sldId id="285" r:id="rId44"/>
    <p:sldId id="286" r:id="rId45"/>
    <p:sldId id="287" r:id="rId46"/>
    <p:sldId id="288" r:id="rId47"/>
    <p:sldId id="291" r:id="rId48"/>
    <p:sldId id="289" r:id="rId49"/>
    <p:sldId id="370" r:id="rId50"/>
    <p:sldId id="327" r:id="rId51"/>
    <p:sldId id="290" r:id="rId52"/>
    <p:sldId id="328" r:id="rId53"/>
    <p:sldId id="366" r:id="rId54"/>
    <p:sldId id="326" r:id="rId55"/>
    <p:sldId id="373" r:id="rId56"/>
    <p:sldId id="329" r:id="rId57"/>
    <p:sldId id="330" r:id="rId58"/>
    <p:sldId id="296" r:id="rId59"/>
    <p:sldId id="297" r:id="rId60"/>
    <p:sldId id="371" r:id="rId61"/>
    <p:sldId id="334" r:id="rId62"/>
    <p:sldId id="331" r:id="rId63"/>
    <p:sldId id="332" r:id="rId64"/>
    <p:sldId id="333" r:id="rId65"/>
    <p:sldId id="302" r:id="rId66"/>
    <p:sldId id="335" r:id="rId67"/>
    <p:sldId id="336" r:id="rId68"/>
    <p:sldId id="337" r:id="rId69"/>
    <p:sldId id="348" r:id="rId70"/>
    <p:sldId id="353" r:id="rId71"/>
    <p:sldId id="354" r:id="rId72"/>
    <p:sldId id="355" r:id="rId73"/>
    <p:sldId id="356" r:id="rId74"/>
  </p:sldIdLst>
  <p:sldSz cx="9144000" cy="6858000" type="screen4x3"/>
  <p:notesSz cx="7010400" cy="92964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24327B"/>
    <a:srgbClr val="00823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2" d="100"/>
          <a:sy n="82" d="100"/>
        </p:scale>
        <p:origin x="-1530" y="-9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20" d="100"/>
        <a:sy n="120" d="100"/>
      </p:scale>
      <p:origin x="0" y="-23748"/>
    </p:cViewPr>
  </p:sorterViewPr>
  <p:notesViewPr>
    <p:cSldViewPr>
      <p:cViewPr varScale="1">
        <p:scale>
          <a:sx n="79" d="100"/>
          <a:sy n="79" d="100"/>
        </p:scale>
        <p:origin x="2010"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78D9271-9E18-42F1-BE9C-ECE4F2EFEC29}"/>
              </a:ext>
            </a:extLst>
          </p:cNvPr>
          <p:cNvSpPr>
            <a:spLocks noGrp="1"/>
          </p:cNvSpPr>
          <p:nvPr>
            <p:ph type="hdr" sz="quarter"/>
          </p:nvPr>
        </p:nvSpPr>
        <p:spPr>
          <a:xfrm>
            <a:off x="0" y="0"/>
            <a:ext cx="3036888" cy="466725"/>
          </a:xfrm>
          <a:prstGeom prst="rect">
            <a:avLst/>
          </a:prstGeom>
        </p:spPr>
        <p:txBody>
          <a:bodyPr vert="horz" lIns="91449" tIns="45725" rIns="91449" bIns="45725" rtlCol="0"/>
          <a:lstStyle>
            <a:lvl1pPr algn="l">
              <a:defRPr sz="1200">
                <a:ea typeface="+mn-ea"/>
                <a:cs typeface="Arial Unicode MS" panose="020B0604020202020204" pitchFamily="34" charset="-128"/>
              </a:defRPr>
            </a:lvl1pPr>
          </a:lstStyle>
          <a:p>
            <a:pPr>
              <a:defRPr/>
            </a:pPr>
            <a:endParaRPr lang="en-US"/>
          </a:p>
        </p:txBody>
      </p:sp>
      <p:sp>
        <p:nvSpPr>
          <p:cNvPr id="3" name="Date Placeholder 2">
            <a:extLst>
              <a:ext uri="{FF2B5EF4-FFF2-40B4-BE49-F238E27FC236}">
                <a16:creationId xmlns:a16="http://schemas.microsoft.com/office/drawing/2014/main" xmlns="" id="{014C6FB0-6822-44F3-853C-56024A978B13}"/>
              </a:ext>
            </a:extLst>
          </p:cNvPr>
          <p:cNvSpPr>
            <a:spLocks noGrp="1"/>
          </p:cNvSpPr>
          <p:nvPr>
            <p:ph type="dt" sz="quarter" idx="1"/>
          </p:nvPr>
        </p:nvSpPr>
        <p:spPr>
          <a:xfrm>
            <a:off x="3971925" y="0"/>
            <a:ext cx="3036888" cy="466725"/>
          </a:xfrm>
          <a:prstGeom prst="rect">
            <a:avLst/>
          </a:prstGeom>
        </p:spPr>
        <p:txBody>
          <a:bodyPr vert="horz" lIns="91449" tIns="45725" rIns="91449" bIns="45725" rtlCol="0"/>
          <a:lstStyle>
            <a:lvl1pPr algn="r">
              <a:defRPr sz="1200">
                <a:ea typeface="+mn-ea"/>
                <a:cs typeface="Arial Unicode MS" panose="020B0604020202020204" pitchFamily="34" charset="-128"/>
              </a:defRPr>
            </a:lvl1pPr>
          </a:lstStyle>
          <a:p>
            <a:pPr>
              <a:defRPr/>
            </a:pPr>
            <a:fld id="{9069F14D-AD97-40C9-8383-96D2E12FA382}" type="datetimeFigureOut">
              <a:rPr lang="en-US"/>
              <a:pPr>
                <a:defRPr/>
              </a:pPr>
              <a:t>12/17/2021</a:t>
            </a:fld>
            <a:endParaRPr lang="en-US"/>
          </a:p>
        </p:txBody>
      </p:sp>
      <p:sp>
        <p:nvSpPr>
          <p:cNvPr id="4" name="Footer Placeholder 3">
            <a:extLst>
              <a:ext uri="{FF2B5EF4-FFF2-40B4-BE49-F238E27FC236}">
                <a16:creationId xmlns:a16="http://schemas.microsoft.com/office/drawing/2014/main" xmlns="" id="{D5808CA8-603C-4B9F-A05D-3C6364D4CA30}"/>
              </a:ext>
            </a:extLst>
          </p:cNvPr>
          <p:cNvSpPr>
            <a:spLocks noGrp="1"/>
          </p:cNvSpPr>
          <p:nvPr>
            <p:ph type="ftr" sz="quarter" idx="2"/>
          </p:nvPr>
        </p:nvSpPr>
        <p:spPr>
          <a:xfrm>
            <a:off x="0" y="8829675"/>
            <a:ext cx="3036888" cy="466725"/>
          </a:xfrm>
          <a:prstGeom prst="rect">
            <a:avLst/>
          </a:prstGeom>
        </p:spPr>
        <p:txBody>
          <a:bodyPr vert="horz" lIns="91449" tIns="45725" rIns="91449" bIns="45725" rtlCol="0" anchor="b"/>
          <a:lstStyle>
            <a:lvl1pPr algn="l">
              <a:defRPr sz="1200">
                <a:ea typeface="+mn-ea"/>
                <a:cs typeface="Arial Unicode MS" panose="020B0604020202020204" pitchFamily="34" charset="-128"/>
              </a:defRPr>
            </a:lvl1pPr>
          </a:lstStyle>
          <a:p>
            <a:pPr>
              <a:defRPr/>
            </a:pPr>
            <a:endParaRPr lang="en-US"/>
          </a:p>
        </p:txBody>
      </p:sp>
      <p:sp>
        <p:nvSpPr>
          <p:cNvPr id="5" name="Slide Number Placeholder 4">
            <a:extLst>
              <a:ext uri="{FF2B5EF4-FFF2-40B4-BE49-F238E27FC236}">
                <a16:creationId xmlns:a16="http://schemas.microsoft.com/office/drawing/2014/main" xmlns="" id="{95119195-339D-4361-92D4-9F31146A3CDF}"/>
              </a:ext>
            </a:extLst>
          </p:cNvPr>
          <p:cNvSpPr>
            <a:spLocks noGrp="1"/>
          </p:cNvSpPr>
          <p:nvPr>
            <p:ph type="sldNum" sz="quarter" idx="3"/>
          </p:nvPr>
        </p:nvSpPr>
        <p:spPr>
          <a:xfrm>
            <a:off x="3971925" y="8829675"/>
            <a:ext cx="3036888" cy="466725"/>
          </a:xfrm>
          <a:prstGeom prst="rect">
            <a:avLst/>
          </a:prstGeom>
        </p:spPr>
        <p:txBody>
          <a:bodyPr vert="horz" wrap="square" lIns="91449" tIns="45725" rIns="91449" bIns="45725" numCol="1" anchor="b" anchorCtr="0" compatLnSpc="1">
            <a:prstTxWarp prst="textNoShape">
              <a:avLst/>
            </a:prstTxWarp>
          </a:bodyPr>
          <a:lstStyle>
            <a:lvl1pPr algn="r">
              <a:defRPr sz="1200"/>
            </a:lvl1pPr>
          </a:lstStyle>
          <a:p>
            <a:fld id="{3FD16489-7E59-4272-9239-0301040DCC77}" type="slidenum">
              <a:rPr lang="en-US" altLang="en-US"/>
              <a:pPr/>
              <a:t>‹#›</a:t>
            </a:fld>
            <a:endParaRPr lang="en-US" altLang="en-US"/>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xmlns="" id="{04FC85C4-E8E5-4ADB-B2D3-FEF2B19E59FC}"/>
              </a:ext>
            </a:extLst>
          </p:cNvPr>
          <p:cNvSpPr>
            <a:spLocks noChangeArrowheads="1"/>
          </p:cNvSpPr>
          <p:nvPr/>
        </p:nvSpPr>
        <p:spPr bwMode="auto">
          <a:xfrm>
            <a:off x="0" y="0"/>
            <a:ext cx="7010400" cy="9296400"/>
          </a:xfrm>
          <a:prstGeom prst="roundRect">
            <a:avLst>
              <a:gd name="adj" fmla="val 19"/>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3075" name="Rectangle 2">
            <a:extLst>
              <a:ext uri="{FF2B5EF4-FFF2-40B4-BE49-F238E27FC236}">
                <a16:creationId xmlns:a16="http://schemas.microsoft.com/office/drawing/2014/main" xmlns="" id="{2CD45AFA-E9FA-4E7A-9629-D6FA6098B678}"/>
              </a:ext>
            </a:extLst>
          </p:cNvPr>
          <p:cNvSpPr>
            <a:spLocks noGrp="1" noRot="1" noChangeAspect="1" noChangeArrowheads="1"/>
          </p:cNvSpPr>
          <p:nvPr>
            <p:ph type="sldImg"/>
          </p:nvPr>
        </p:nvSpPr>
        <p:spPr bwMode="auto">
          <a:xfrm>
            <a:off x="1373188" y="763588"/>
            <a:ext cx="5024437" cy="3768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p>
      <p:sp>
        <p:nvSpPr>
          <p:cNvPr id="2" name="Rectangle 3">
            <a:extLst>
              <a:ext uri="{FF2B5EF4-FFF2-40B4-BE49-F238E27FC236}">
                <a16:creationId xmlns:a16="http://schemas.microsoft.com/office/drawing/2014/main" xmlns="" id="{DAA97BAB-15D6-4C72-BF58-8A607BA8B3DA}"/>
              </a:ext>
            </a:extLst>
          </p:cNvPr>
          <p:cNvSpPr>
            <a:spLocks noGrp="1" noChangeArrowheads="1"/>
          </p:cNvSpPr>
          <p:nvPr>
            <p:ph type="body"/>
          </p:nvPr>
        </p:nvSpPr>
        <p:spPr bwMode="auto">
          <a:xfrm>
            <a:off x="777875" y="4778375"/>
            <a:ext cx="6216650" cy="4522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a:p>
        </p:txBody>
      </p:sp>
      <p:sp>
        <p:nvSpPr>
          <p:cNvPr id="4100" name="Rectangle 4">
            <a:extLst>
              <a:ext uri="{FF2B5EF4-FFF2-40B4-BE49-F238E27FC236}">
                <a16:creationId xmlns:a16="http://schemas.microsoft.com/office/drawing/2014/main" xmlns="" id="{C5CAEB3C-DCF0-47BF-8DD9-387D6B803A8B}"/>
              </a:ext>
            </a:extLst>
          </p:cNvPr>
          <p:cNvSpPr>
            <a:spLocks noGrp="1" noChangeArrowheads="1"/>
          </p:cNvSpPr>
          <p:nvPr>
            <p:ph type="hdr"/>
          </p:nvPr>
        </p:nvSpPr>
        <p:spPr bwMode="auto">
          <a:xfrm>
            <a:off x="0" y="0"/>
            <a:ext cx="3370263" cy="500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457246" algn="l"/>
                <a:tab pos="914491" algn="l"/>
                <a:tab pos="1371737" algn="l"/>
                <a:tab pos="1828983" algn="l"/>
                <a:tab pos="2286229" algn="l"/>
                <a:tab pos="2743474" algn="l"/>
                <a:tab pos="3200720" algn="l"/>
              </a:tabLst>
              <a:defRPr sz="1400">
                <a:solidFill>
                  <a:srgbClr val="000000"/>
                </a:solidFill>
                <a:latin typeface="Times New Roman" panose="02020603050405020304" pitchFamily="18" charset="0"/>
                <a:ea typeface="+mn-ea"/>
                <a:cs typeface="Tahoma" panose="020B0604030504040204" pitchFamily="34" charset="0"/>
              </a:defRPr>
            </a:lvl1pPr>
          </a:lstStyle>
          <a:p>
            <a:pPr>
              <a:defRPr/>
            </a:pPr>
            <a:endParaRPr lang="en-US" altLang="en-US"/>
          </a:p>
        </p:txBody>
      </p:sp>
      <p:sp>
        <p:nvSpPr>
          <p:cNvPr id="4101" name="Rectangle 5">
            <a:extLst>
              <a:ext uri="{FF2B5EF4-FFF2-40B4-BE49-F238E27FC236}">
                <a16:creationId xmlns:a16="http://schemas.microsoft.com/office/drawing/2014/main" xmlns="" id="{D214D107-C361-4F9E-8B76-F3B77459BD4E}"/>
              </a:ext>
            </a:extLst>
          </p:cNvPr>
          <p:cNvSpPr>
            <a:spLocks noGrp="1" noChangeArrowheads="1"/>
          </p:cNvSpPr>
          <p:nvPr>
            <p:ph type="dt"/>
          </p:nvPr>
        </p:nvSpPr>
        <p:spPr bwMode="auto">
          <a:xfrm>
            <a:off x="4400550" y="0"/>
            <a:ext cx="3370263" cy="500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3000"/>
              </a:lnSpc>
              <a:buClrTx/>
              <a:buSzPct val="100000"/>
              <a:buFontTx/>
              <a:buNone/>
              <a:tabLst>
                <a:tab pos="457246" algn="l"/>
                <a:tab pos="914491" algn="l"/>
                <a:tab pos="1371737" algn="l"/>
                <a:tab pos="1828983" algn="l"/>
                <a:tab pos="2286229" algn="l"/>
                <a:tab pos="2743474" algn="l"/>
                <a:tab pos="3200720" algn="l"/>
              </a:tabLst>
              <a:defRPr sz="1400">
                <a:solidFill>
                  <a:srgbClr val="000000"/>
                </a:solidFill>
                <a:latin typeface="Times New Roman" panose="02020603050405020304" pitchFamily="18" charset="0"/>
                <a:ea typeface="+mn-ea"/>
                <a:cs typeface="Tahoma" panose="020B0604030504040204" pitchFamily="34" charset="0"/>
              </a:defRPr>
            </a:lvl1pPr>
          </a:lstStyle>
          <a:p>
            <a:pPr>
              <a:defRPr/>
            </a:pPr>
            <a:endParaRPr lang="en-US" altLang="en-US"/>
          </a:p>
        </p:txBody>
      </p:sp>
      <p:sp>
        <p:nvSpPr>
          <p:cNvPr id="4102" name="Rectangle 6">
            <a:extLst>
              <a:ext uri="{FF2B5EF4-FFF2-40B4-BE49-F238E27FC236}">
                <a16:creationId xmlns:a16="http://schemas.microsoft.com/office/drawing/2014/main" xmlns="" id="{91757713-CC45-4FE0-922F-84E9BED91175}"/>
              </a:ext>
            </a:extLst>
          </p:cNvPr>
          <p:cNvSpPr>
            <a:spLocks noGrp="1" noChangeArrowheads="1"/>
          </p:cNvSpPr>
          <p:nvPr>
            <p:ph type="ftr"/>
          </p:nvPr>
        </p:nvSpPr>
        <p:spPr bwMode="auto">
          <a:xfrm>
            <a:off x="0" y="9556750"/>
            <a:ext cx="3370263" cy="500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3000"/>
              </a:lnSpc>
              <a:buClrTx/>
              <a:buSzPct val="100000"/>
              <a:buFontTx/>
              <a:buNone/>
              <a:tabLst>
                <a:tab pos="457246" algn="l"/>
                <a:tab pos="914491" algn="l"/>
                <a:tab pos="1371737" algn="l"/>
                <a:tab pos="1828983" algn="l"/>
                <a:tab pos="2286229" algn="l"/>
                <a:tab pos="2743474" algn="l"/>
                <a:tab pos="3200720" algn="l"/>
              </a:tabLst>
              <a:defRPr sz="1400">
                <a:solidFill>
                  <a:srgbClr val="000000"/>
                </a:solidFill>
                <a:latin typeface="Times New Roman" panose="02020603050405020304" pitchFamily="18" charset="0"/>
                <a:ea typeface="+mn-ea"/>
                <a:cs typeface="Tahoma" panose="020B0604030504040204" pitchFamily="34" charset="0"/>
              </a:defRPr>
            </a:lvl1pPr>
          </a:lstStyle>
          <a:p>
            <a:pPr>
              <a:defRPr/>
            </a:pPr>
            <a:endParaRPr lang="en-US" altLang="en-US"/>
          </a:p>
        </p:txBody>
      </p:sp>
      <p:sp>
        <p:nvSpPr>
          <p:cNvPr id="4103" name="Rectangle 7">
            <a:extLst>
              <a:ext uri="{FF2B5EF4-FFF2-40B4-BE49-F238E27FC236}">
                <a16:creationId xmlns:a16="http://schemas.microsoft.com/office/drawing/2014/main" xmlns="" id="{662A6D30-D965-4E30-9ECA-9673A457BA54}"/>
              </a:ext>
            </a:extLst>
          </p:cNvPr>
          <p:cNvSpPr>
            <a:spLocks noGrp="1" noChangeArrowheads="1"/>
          </p:cNvSpPr>
          <p:nvPr>
            <p:ph type="sldNum"/>
          </p:nvPr>
        </p:nvSpPr>
        <p:spPr bwMode="auto">
          <a:xfrm>
            <a:off x="4400550" y="9556750"/>
            <a:ext cx="3370263" cy="500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3000"/>
              </a:lnSpc>
              <a:buSzPct val="100000"/>
              <a:tabLst>
                <a:tab pos="457200" algn="l"/>
                <a:tab pos="914400" algn="l"/>
                <a:tab pos="1371600" algn="l"/>
                <a:tab pos="1828800" algn="l"/>
                <a:tab pos="2286000" algn="l"/>
                <a:tab pos="2743200" algn="l"/>
                <a:tab pos="3200400" algn="l"/>
              </a:tabLst>
              <a:defRPr sz="1400">
                <a:solidFill>
                  <a:srgbClr val="000000"/>
                </a:solidFill>
                <a:latin typeface="Times New Roman" panose="02020603050405020304" pitchFamily="18" charset="0"/>
                <a:cs typeface="Tahoma" panose="020B0604030504040204" pitchFamily="34" charset="0"/>
              </a:defRPr>
            </a:lvl1pPr>
          </a:lstStyle>
          <a:p>
            <a:fld id="{F699CE5B-BB2A-475C-BCFE-03F7A3E0E785}"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a:extLst>
              <a:ext uri="{FF2B5EF4-FFF2-40B4-BE49-F238E27FC236}">
                <a16:creationId xmlns:a16="http://schemas.microsoft.com/office/drawing/2014/main" xmlns="" id="{AA02C0B9-A1FB-4114-BC17-2261A22DD441}"/>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147" name="Rectangle 2">
            <a:extLst>
              <a:ext uri="{FF2B5EF4-FFF2-40B4-BE49-F238E27FC236}">
                <a16:creationId xmlns:a16="http://schemas.microsoft.com/office/drawing/2014/main" xmlns="" id="{3CDC7E8A-CDFB-42F6-BDF6-F507DA5CDAC8}"/>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F6E38D99-0A5A-4A2A-8C7C-BE3800008E1C}" type="slidenum">
              <a:rPr lang="en-US" altLang="en-US">
                <a:latin typeface="Calibri" panose="020F0502020204030204" pitchFamily="34" charset="0"/>
              </a:rPr>
              <a:pPr algn="r" eaLnBrk="1">
                <a:spcBef>
                  <a:spcPct val="0"/>
                </a:spcBef>
                <a:buClrTx/>
                <a:buFontTx/>
                <a:buNone/>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xmlns="" id="{BA0DA63A-D5BC-49E3-8554-CF5F26784F3C}"/>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5603" name="Text Box 2">
            <a:extLst>
              <a:ext uri="{FF2B5EF4-FFF2-40B4-BE49-F238E27FC236}">
                <a16:creationId xmlns:a16="http://schemas.microsoft.com/office/drawing/2014/main" xmlns="" id="{9CEFE05D-C637-40D3-9FF9-0D61E3E025B3}"/>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xmlns="" id="{18202305-D3F8-41E4-A2F8-4BE7315209C0}"/>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7651" name="Text Box 2">
            <a:extLst>
              <a:ext uri="{FF2B5EF4-FFF2-40B4-BE49-F238E27FC236}">
                <a16:creationId xmlns:a16="http://schemas.microsoft.com/office/drawing/2014/main" xmlns="" id="{3C656907-D7CF-4540-9E84-9D5C9D5493D1}"/>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xmlns="" id="{CAF72680-7E7E-418D-85D4-492B10777391}"/>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9699" name="Text Box 2">
            <a:extLst>
              <a:ext uri="{FF2B5EF4-FFF2-40B4-BE49-F238E27FC236}">
                <a16:creationId xmlns:a16="http://schemas.microsoft.com/office/drawing/2014/main" xmlns="" id="{D1776A20-A0D3-4B42-9C28-B530F2704DB5}"/>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xmlns="" id="{0C902F32-A35C-4E9D-9399-45C00875F61B}"/>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1747" name="Text Box 2">
            <a:extLst>
              <a:ext uri="{FF2B5EF4-FFF2-40B4-BE49-F238E27FC236}">
                <a16:creationId xmlns:a16="http://schemas.microsoft.com/office/drawing/2014/main" xmlns="" id="{78C42785-6B5C-4906-93CC-EF29D9F39997}"/>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xmlns="" id="{4ABAAE6B-CE74-4239-8072-46EC3E0D36E0}"/>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3795" name="Text Box 2">
            <a:extLst>
              <a:ext uri="{FF2B5EF4-FFF2-40B4-BE49-F238E27FC236}">
                <a16:creationId xmlns:a16="http://schemas.microsoft.com/office/drawing/2014/main" xmlns="" id="{A11DE390-F7E2-4D00-A947-FB9EF8DC396C}"/>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xmlns="" id="{568041C5-FB82-4818-8985-1C02CF77A257}"/>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5843" name="Text Box 2">
            <a:extLst>
              <a:ext uri="{FF2B5EF4-FFF2-40B4-BE49-F238E27FC236}">
                <a16:creationId xmlns:a16="http://schemas.microsoft.com/office/drawing/2014/main" xmlns="" id="{4AB4ACD3-6E76-4C94-BAEE-C956E1873FCA}"/>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xmlns="" id="{34A15076-015B-450C-8151-6E4B6E478CE6}"/>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7891" name="Text Box 2">
            <a:extLst>
              <a:ext uri="{FF2B5EF4-FFF2-40B4-BE49-F238E27FC236}">
                <a16:creationId xmlns:a16="http://schemas.microsoft.com/office/drawing/2014/main" xmlns="" id="{5D0B23D2-FCE5-401F-A9E4-4AC2D473DA41}"/>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xmlns="" id="{9EABF992-EDF6-4BC1-BEC2-1A8DF7AFE49C}"/>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9939" name="Text Box 2">
            <a:extLst>
              <a:ext uri="{FF2B5EF4-FFF2-40B4-BE49-F238E27FC236}">
                <a16:creationId xmlns:a16="http://schemas.microsoft.com/office/drawing/2014/main" xmlns="" id="{6695FCFE-98A8-48BF-83D3-C700F8195466}"/>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xmlns="" id="{82B08D4E-2F01-4A07-B95E-A09EEE1BBA36}"/>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1987" name="Text Box 2">
            <a:extLst>
              <a:ext uri="{FF2B5EF4-FFF2-40B4-BE49-F238E27FC236}">
                <a16:creationId xmlns:a16="http://schemas.microsoft.com/office/drawing/2014/main" xmlns="" id="{B88F57B2-CF3C-40CE-9EED-6F6F06D8655F}"/>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xmlns="" id="{7ADBFE40-3F15-4170-8ACD-8EBD4171E23E}"/>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4035" name="Text Box 2">
            <a:extLst>
              <a:ext uri="{FF2B5EF4-FFF2-40B4-BE49-F238E27FC236}">
                <a16:creationId xmlns:a16="http://schemas.microsoft.com/office/drawing/2014/main" xmlns="" id="{BD5DBE4B-5610-4C23-961A-81D19F534A6A}"/>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xmlns="" id="{F737D41C-1F3A-406D-BD54-BFF5E4A44F58}"/>
              </a:ext>
            </a:extLst>
          </p:cNvPr>
          <p:cNvSpPr>
            <a:spLocks noGrp="1" noRot="1" noChangeAspect="1" noChangeArrowheads="1" noTextEdit="1"/>
          </p:cNvSpPr>
          <p:nvPr>
            <p:ph type="sldImg"/>
          </p:nvPr>
        </p:nvSpPr>
        <p:spPr>
          <a:xfrm>
            <a:off x="1371600" y="763588"/>
            <a:ext cx="5030788"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19" name="Text Box 2">
            <a:extLst>
              <a:ext uri="{FF2B5EF4-FFF2-40B4-BE49-F238E27FC236}">
                <a16:creationId xmlns:a16="http://schemas.microsoft.com/office/drawing/2014/main" xmlns="" id="{E5E68588-A46D-4FC4-AE45-192EA1541729}"/>
              </a:ext>
            </a:extLst>
          </p:cNvPr>
          <p:cNvSpPr txBox="1">
            <a:spLocks noChangeArrowheads="1"/>
          </p:cNvSpPr>
          <p:nvPr/>
        </p:nvSpPr>
        <p:spPr bwMode="auto">
          <a:xfrm>
            <a:off x="777875" y="4778375"/>
            <a:ext cx="6219825"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xmlns="" id="{FC3BF09C-338D-44F0-BE9B-38A23E3B66F1}"/>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6083" name="Text Box 2">
            <a:extLst>
              <a:ext uri="{FF2B5EF4-FFF2-40B4-BE49-F238E27FC236}">
                <a16:creationId xmlns:a16="http://schemas.microsoft.com/office/drawing/2014/main" xmlns="" id="{FCAD5CB9-8BD3-4EC9-915D-2126671DBB6C}"/>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xmlns="" id="{A907DFB9-841D-48E9-A45E-21BD604DBA1E}"/>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8131" name="Text Box 2">
            <a:extLst>
              <a:ext uri="{FF2B5EF4-FFF2-40B4-BE49-F238E27FC236}">
                <a16:creationId xmlns:a16="http://schemas.microsoft.com/office/drawing/2014/main" xmlns="" id="{B549D519-A00D-4F1A-B91C-FAA2B2DE4DE7}"/>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xmlns="" id="{44B05858-426D-4A29-9673-2FB2EF0AE4D1}"/>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50179" name="Text Box 2">
            <a:extLst>
              <a:ext uri="{FF2B5EF4-FFF2-40B4-BE49-F238E27FC236}">
                <a16:creationId xmlns:a16="http://schemas.microsoft.com/office/drawing/2014/main" xmlns="" id="{C0A925DF-52E7-495C-B606-29EDA2EAEB72}"/>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a:extLst>
              <a:ext uri="{FF2B5EF4-FFF2-40B4-BE49-F238E27FC236}">
                <a16:creationId xmlns:a16="http://schemas.microsoft.com/office/drawing/2014/main" xmlns="" id="{3BD6D46B-0080-41DC-A893-A5743259333F}"/>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52227" name="Rectangle 2">
            <a:extLst>
              <a:ext uri="{FF2B5EF4-FFF2-40B4-BE49-F238E27FC236}">
                <a16:creationId xmlns:a16="http://schemas.microsoft.com/office/drawing/2014/main" xmlns="" id="{D6859E72-D6BF-48FC-9256-291E6D39861B}"/>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61D04E0E-A49D-4F9C-9F32-D012A64BC939}" type="slidenum">
              <a:rPr lang="en-US" altLang="en-US">
                <a:latin typeface="Calibri" panose="020F0502020204030204" pitchFamily="34" charset="0"/>
              </a:rPr>
              <a:pPr algn="r" eaLnBrk="1">
                <a:spcBef>
                  <a:spcPct val="0"/>
                </a:spcBef>
                <a:buClrTx/>
                <a:buFontTx/>
                <a:buNone/>
              </a:pPr>
              <a:t>24</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a:extLst>
              <a:ext uri="{FF2B5EF4-FFF2-40B4-BE49-F238E27FC236}">
                <a16:creationId xmlns:a16="http://schemas.microsoft.com/office/drawing/2014/main" xmlns="" id="{88718F37-8BF4-417E-9639-9175D6BF7138}"/>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54275" name="Rectangle 2">
            <a:extLst>
              <a:ext uri="{FF2B5EF4-FFF2-40B4-BE49-F238E27FC236}">
                <a16:creationId xmlns:a16="http://schemas.microsoft.com/office/drawing/2014/main" xmlns="" id="{3FC38F08-7BB9-47F2-9663-28839049627E}"/>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83C54B09-5632-4538-AA6F-19CDAEE7E420}" type="slidenum">
              <a:rPr lang="en-US" altLang="en-US">
                <a:latin typeface="Calibri" panose="020F0502020204030204" pitchFamily="34" charset="0"/>
              </a:rPr>
              <a:pPr algn="r" eaLnBrk="1">
                <a:spcBef>
                  <a:spcPct val="0"/>
                </a:spcBef>
                <a:buClrTx/>
                <a:buFontTx/>
                <a:buNone/>
              </a:pPr>
              <a:t>25</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a:extLst>
              <a:ext uri="{FF2B5EF4-FFF2-40B4-BE49-F238E27FC236}">
                <a16:creationId xmlns:a16="http://schemas.microsoft.com/office/drawing/2014/main" xmlns="" id="{622311DF-18C9-47A4-9968-1CB4D8CCD560}"/>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56323" name="Rectangle 2">
            <a:extLst>
              <a:ext uri="{FF2B5EF4-FFF2-40B4-BE49-F238E27FC236}">
                <a16:creationId xmlns:a16="http://schemas.microsoft.com/office/drawing/2014/main" xmlns="" id="{A0C58780-AE20-429A-86C3-AAB7B6AA88F1}"/>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BE4F4B93-813A-44BA-8030-57CF2ECB409D}" type="slidenum">
              <a:rPr lang="en-US" altLang="en-US">
                <a:latin typeface="Calibri" panose="020F0502020204030204" pitchFamily="34" charset="0"/>
              </a:rPr>
              <a:pPr algn="r" eaLnBrk="1">
                <a:spcBef>
                  <a:spcPct val="0"/>
                </a:spcBef>
                <a:buClrTx/>
                <a:buFontTx/>
                <a:buNone/>
              </a:pPr>
              <a:t>26</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a:extLst>
              <a:ext uri="{FF2B5EF4-FFF2-40B4-BE49-F238E27FC236}">
                <a16:creationId xmlns:a16="http://schemas.microsoft.com/office/drawing/2014/main" xmlns="" id="{7279226F-BCCB-4F72-BA33-3B8F36E1E06E}"/>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58371" name="Rectangle 2">
            <a:extLst>
              <a:ext uri="{FF2B5EF4-FFF2-40B4-BE49-F238E27FC236}">
                <a16:creationId xmlns:a16="http://schemas.microsoft.com/office/drawing/2014/main" xmlns="" id="{7ECDC143-2ED4-4558-9E20-47E0FD778365}"/>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D3D741E9-0962-4AE1-8634-42494E3FB488}" type="slidenum">
              <a:rPr lang="en-US" altLang="en-US">
                <a:latin typeface="Calibri" panose="020F0502020204030204" pitchFamily="34" charset="0"/>
              </a:rPr>
              <a:pPr algn="r" eaLnBrk="1">
                <a:spcBef>
                  <a:spcPct val="0"/>
                </a:spcBef>
                <a:buClrTx/>
                <a:buFontTx/>
                <a:buNone/>
              </a:pPr>
              <a:t>27</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Text Box 1">
            <a:extLst>
              <a:ext uri="{FF2B5EF4-FFF2-40B4-BE49-F238E27FC236}">
                <a16:creationId xmlns:a16="http://schemas.microsoft.com/office/drawing/2014/main" xmlns="" id="{2FA0EDA4-D75C-4048-8280-20B8A20EBE0B}"/>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0419" name="Rectangle 2">
            <a:extLst>
              <a:ext uri="{FF2B5EF4-FFF2-40B4-BE49-F238E27FC236}">
                <a16:creationId xmlns:a16="http://schemas.microsoft.com/office/drawing/2014/main" xmlns="" id="{83997EB8-3841-4A92-9D6E-47D39A993CCF}"/>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E9869702-59B4-4E8A-B282-E5BBA62EC81F}" type="slidenum">
              <a:rPr lang="en-US" altLang="en-US">
                <a:latin typeface="Calibri" panose="020F0502020204030204" pitchFamily="34" charset="0"/>
              </a:rPr>
              <a:pPr algn="r" eaLnBrk="1">
                <a:spcBef>
                  <a:spcPct val="0"/>
                </a:spcBef>
                <a:buClrTx/>
                <a:buFontTx/>
                <a:buNone/>
              </a:pPr>
              <a:t>28</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xmlns="" id="{C69726E2-6749-4F37-98EA-755AF14227EC}"/>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62467" name="Text Box 2">
            <a:extLst>
              <a:ext uri="{FF2B5EF4-FFF2-40B4-BE49-F238E27FC236}">
                <a16:creationId xmlns:a16="http://schemas.microsoft.com/office/drawing/2014/main" xmlns="" id="{83B10642-EF03-4165-B7DB-6177E5FFA015}"/>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xmlns="" id="{E8215C19-287F-45E2-9437-A007516E192C}"/>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64515" name="Text Box 2">
            <a:extLst>
              <a:ext uri="{FF2B5EF4-FFF2-40B4-BE49-F238E27FC236}">
                <a16:creationId xmlns:a16="http://schemas.microsoft.com/office/drawing/2014/main" xmlns="" id="{F38CA1FA-524D-45B2-8C5D-9C1ABDB729ED}"/>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xmlns="" id="{DDEE5B34-85A9-4653-A9C1-FEF2A0BFF5AF}"/>
              </a:ext>
            </a:extLst>
          </p:cNvPr>
          <p:cNvSpPr>
            <a:spLocks noGrp="1" noRot="1" noChangeAspect="1" noChangeArrowheads="1" noTextEdit="1"/>
          </p:cNvSpPr>
          <p:nvPr>
            <p:ph type="sldImg"/>
          </p:nvPr>
        </p:nvSpPr>
        <p:spPr>
          <a:xfrm>
            <a:off x="1371600" y="763588"/>
            <a:ext cx="5030788"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1267" name="Text Box 2">
            <a:extLst>
              <a:ext uri="{FF2B5EF4-FFF2-40B4-BE49-F238E27FC236}">
                <a16:creationId xmlns:a16="http://schemas.microsoft.com/office/drawing/2014/main" xmlns="" id="{65245C9A-3833-4663-A7B5-61DB8456FDAB}"/>
              </a:ext>
            </a:extLst>
          </p:cNvPr>
          <p:cNvSpPr txBox="1">
            <a:spLocks noChangeArrowheads="1"/>
          </p:cNvSpPr>
          <p:nvPr/>
        </p:nvSpPr>
        <p:spPr bwMode="auto">
          <a:xfrm>
            <a:off x="777875" y="4778375"/>
            <a:ext cx="6219825"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xmlns="" id="{99669BFE-AC3F-452A-B1DB-0B9657759A69}"/>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66563" name="Text Box 2">
            <a:extLst>
              <a:ext uri="{FF2B5EF4-FFF2-40B4-BE49-F238E27FC236}">
                <a16:creationId xmlns:a16="http://schemas.microsoft.com/office/drawing/2014/main" xmlns="" id="{54829E76-FF94-49D9-946B-DBA16DC5D2CD}"/>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xmlns="" id="{939261CD-9AA3-4B44-9A9B-6710E079496C}"/>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8611" name="Rectangle 2">
            <a:extLst>
              <a:ext uri="{FF2B5EF4-FFF2-40B4-BE49-F238E27FC236}">
                <a16:creationId xmlns:a16="http://schemas.microsoft.com/office/drawing/2014/main" xmlns="" id="{4506E7FF-B219-447F-B42F-CB5BEDB0DA12}"/>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96F7A46A-39AC-4C34-9DAB-9CAF21A83962}" type="slidenum">
              <a:rPr lang="en-US" altLang="en-US">
                <a:latin typeface="Calibri" panose="020F0502020204030204" pitchFamily="34" charset="0"/>
              </a:rPr>
              <a:pPr algn="r" eaLnBrk="1">
                <a:spcBef>
                  <a:spcPct val="0"/>
                </a:spcBef>
                <a:buClrTx/>
                <a:buFontTx/>
                <a:buNone/>
              </a:pPr>
              <a:t>32</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xmlns="" id="{B1BD171F-7527-40A4-AB55-A2CDA291AFFE}"/>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0659" name="Rectangle 2">
            <a:extLst>
              <a:ext uri="{FF2B5EF4-FFF2-40B4-BE49-F238E27FC236}">
                <a16:creationId xmlns:a16="http://schemas.microsoft.com/office/drawing/2014/main" xmlns="" id="{AEDF48D8-9C49-40A0-829D-C56AB82F8FC9}"/>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3F001D94-B7A8-4592-9148-E27C2522208D}" type="slidenum">
              <a:rPr lang="en-US" altLang="en-US">
                <a:latin typeface="Calibri" panose="020F0502020204030204" pitchFamily="34" charset="0"/>
              </a:rPr>
              <a:pPr algn="r" eaLnBrk="1">
                <a:spcBef>
                  <a:spcPct val="0"/>
                </a:spcBef>
                <a:buClrTx/>
                <a:buFontTx/>
                <a:buNone/>
              </a:pPr>
              <a:t>33</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xmlns="" id="{F48ED665-A354-4118-B3D5-A78BBF3BB218}"/>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2707" name="Rectangle 2">
            <a:extLst>
              <a:ext uri="{FF2B5EF4-FFF2-40B4-BE49-F238E27FC236}">
                <a16:creationId xmlns:a16="http://schemas.microsoft.com/office/drawing/2014/main" xmlns="" id="{BFDAD4EC-5B4B-416E-A0E9-A1D5087EC7F8}"/>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72213C57-A0FB-4242-ABD3-FB5B60E4D039}" type="slidenum">
              <a:rPr lang="en-US" altLang="en-US">
                <a:latin typeface="Calibri" panose="020F0502020204030204" pitchFamily="34" charset="0"/>
              </a:rPr>
              <a:pPr algn="r" eaLnBrk="1">
                <a:spcBef>
                  <a:spcPct val="0"/>
                </a:spcBef>
                <a:buClrTx/>
                <a:buFontTx/>
                <a:buNone/>
              </a:pPr>
              <a:t>34</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xmlns="" id="{35C32F73-990B-4D97-A19E-93D22CB553B2}"/>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4755" name="Rectangle 2">
            <a:extLst>
              <a:ext uri="{FF2B5EF4-FFF2-40B4-BE49-F238E27FC236}">
                <a16:creationId xmlns:a16="http://schemas.microsoft.com/office/drawing/2014/main" xmlns="" id="{D12DD25C-9EA1-4C9F-8911-76E93CCEDDB9}"/>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71145CB4-5423-4ED6-8F83-901DE6F30D72}" type="slidenum">
              <a:rPr lang="en-US" altLang="en-US">
                <a:latin typeface="Calibri" panose="020F0502020204030204" pitchFamily="34" charset="0"/>
              </a:rPr>
              <a:pPr algn="r" eaLnBrk="1">
                <a:spcBef>
                  <a:spcPct val="0"/>
                </a:spcBef>
                <a:buClrTx/>
                <a:buFontTx/>
                <a:buNone/>
              </a:pPr>
              <a:t>35</a:t>
            </a:fld>
            <a:endParaRPr lang="en-US"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xmlns="" id="{C7C1FC38-303F-4C32-8029-B46A08357CB3}"/>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6803" name="Rectangle 2">
            <a:extLst>
              <a:ext uri="{FF2B5EF4-FFF2-40B4-BE49-F238E27FC236}">
                <a16:creationId xmlns:a16="http://schemas.microsoft.com/office/drawing/2014/main" xmlns="" id="{7F7CA481-3324-4E77-B27F-30228112766D}"/>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78AA5643-A925-4417-B8D2-D8DD9BCBC924}" type="slidenum">
              <a:rPr lang="en-US" altLang="en-US">
                <a:latin typeface="Calibri" panose="020F0502020204030204" pitchFamily="34" charset="0"/>
              </a:rPr>
              <a:pPr algn="r" eaLnBrk="1">
                <a:spcBef>
                  <a:spcPct val="0"/>
                </a:spcBef>
                <a:buClrTx/>
                <a:buFontTx/>
                <a:buNone/>
              </a:pPr>
              <a:t>36</a:t>
            </a:fld>
            <a:endParaRPr lang="en-US"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xmlns="" id="{DD6AD44F-E859-4994-BB2E-E4913D6A453F}"/>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8851" name="Rectangle 2">
            <a:extLst>
              <a:ext uri="{FF2B5EF4-FFF2-40B4-BE49-F238E27FC236}">
                <a16:creationId xmlns:a16="http://schemas.microsoft.com/office/drawing/2014/main" xmlns="" id="{376D6CC2-F3D3-4D6F-AA51-1EEBAA470F0A}"/>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9302B4E2-7C3A-4D10-A0AF-73E6D86C70D5}" type="slidenum">
              <a:rPr lang="en-US" altLang="en-US">
                <a:latin typeface="Calibri" panose="020F0502020204030204" pitchFamily="34" charset="0"/>
              </a:rPr>
              <a:pPr algn="r" eaLnBrk="1">
                <a:spcBef>
                  <a:spcPct val="0"/>
                </a:spcBef>
                <a:buClrTx/>
                <a:buFontTx/>
                <a:buNone/>
              </a:pPr>
              <a:t>37</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xmlns="" id="{97797CDC-AD7A-4BD9-869B-B90237F5BCE6}"/>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80899" name="Rectangle 2">
            <a:extLst>
              <a:ext uri="{FF2B5EF4-FFF2-40B4-BE49-F238E27FC236}">
                <a16:creationId xmlns:a16="http://schemas.microsoft.com/office/drawing/2014/main" xmlns="" id="{D12FACD9-70F5-4850-8636-9825D5BD7664}"/>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D8038526-9D83-498F-98C4-336F367750E8}" type="slidenum">
              <a:rPr lang="en-US" altLang="en-US">
                <a:latin typeface="Calibri" panose="020F0502020204030204" pitchFamily="34" charset="0"/>
              </a:rPr>
              <a:pPr algn="r" eaLnBrk="1">
                <a:spcBef>
                  <a:spcPct val="0"/>
                </a:spcBef>
                <a:buClrTx/>
                <a:buFontTx/>
                <a:buNone/>
              </a:pPr>
              <a:t>38</a:t>
            </a:fld>
            <a:endParaRPr lang="en-US" altLang="en-US">
              <a:latin typeface="Calibri" panose="020F0502020204030204" pitchFamily="34" charset="0"/>
            </a:endParaRPr>
          </a:p>
        </p:txBody>
      </p:sp>
      <p:sp>
        <p:nvSpPr>
          <p:cNvPr id="80900" name="Notes Placeholder 1">
            <a:extLst>
              <a:ext uri="{FF2B5EF4-FFF2-40B4-BE49-F238E27FC236}">
                <a16:creationId xmlns:a16="http://schemas.microsoft.com/office/drawing/2014/main" xmlns="" id="{5FDA2D41-EEF1-41F9-B16C-DA66429886E0}"/>
              </a:ext>
            </a:extLst>
          </p:cNvPr>
          <p:cNvSpPr>
            <a:spLocks noGrp="1"/>
          </p:cNvSpPr>
          <p:nvPr>
            <p:ph type="body" idx="1"/>
          </p:nvPr>
        </p:nvSpPr>
        <p:spPr>
          <a:noFill/>
          <a:extLst>
            <a:ext uri="{91240B29-F687-4F45-9708-019B960494DF}">
              <a14:hiddenLine xmlns:a14="http://schemas.microsoft.com/office/drawing/2010/main" xmlns="" w="9525">
                <a:solidFill>
                  <a:srgbClr val="3465A4"/>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Text Box 1">
            <a:extLst>
              <a:ext uri="{FF2B5EF4-FFF2-40B4-BE49-F238E27FC236}">
                <a16:creationId xmlns:a16="http://schemas.microsoft.com/office/drawing/2014/main" xmlns="" id="{7B282458-E535-4037-9136-66D1E3837648}"/>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82947" name="Rectangle 2">
            <a:extLst>
              <a:ext uri="{FF2B5EF4-FFF2-40B4-BE49-F238E27FC236}">
                <a16:creationId xmlns:a16="http://schemas.microsoft.com/office/drawing/2014/main" xmlns="" id="{04B461C9-BB15-4E6C-9510-13830C139FDC}"/>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E75E4670-6B6F-40A4-B05C-A77CFB474E7E}" type="slidenum">
              <a:rPr lang="en-US" altLang="en-US">
                <a:latin typeface="Calibri" panose="020F0502020204030204" pitchFamily="34" charset="0"/>
              </a:rPr>
              <a:pPr algn="r" eaLnBrk="1">
                <a:spcBef>
                  <a:spcPct val="0"/>
                </a:spcBef>
                <a:buClrTx/>
                <a:buFontTx/>
                <a:buNone/>
              </a:pPr>
              <a:t>39</a:t>
            </a:fld>
            <a:endParaRPr lang="en-US"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Text Box 1">
            <a:extLst>
              <a:ext uri="{FF2B5EF4-FFF2-40B4-BE49-F238E27FC236}">
                <a16:creationId xmlns:a16="http://schemas.microsoft.com/office/drawing/2014/main" xmlns="" id="{F05E7685-61CF-4312-BEC1-BDCA2E513A25}"/>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84995" name="Rectangle 2">
            <a:extLst>
              <a:ext uri="{FF2B5EF4-FFF2-40B4-BE49-F238E27FC236}">
                <a16:creationId xmlns:a16="http://schemas.microsoft.com/office/drawing/2014/main" xmlns="" id="{0167C908-8DC1-42F5-802B-7F80D43A5BDB}"/>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308D2CD5-1B5A-40BB-A19A-F3688D007408}" type="slidenum">
              <a:rPr lang="en-US" altLang="en-US">
                <a:latin typeface="Calibri" panose="020F0502020204030204" pitchFamily="34" charset="0"/>
              </a:rPr>
              <a:pPr algn="r" eaLnBrk="1">
                <a:spcBef>
                  <a:spcPct val="0"/>
                </a:spcBef>
                <a:buClrTx/>
                <a:buFontTx/>
                <a:buNone/>
              </a:pPr>
              <a:t>40</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xmlns="" id="{DED64B26-9CCE-4142-92E5-D669D27D2510}"/>
              </a:ext>
            </a:extLst>
          </p:cNvPr>
          <p:cNvSpPr>
            <a:spLocks noGrp="1" noRot="1" noChangeAspect="1" noChangeArrowheads="1" noTextEdit="1"/>
          </p:cNvSpPr>
          <p:nvPr>
            <p:ph type="sldImg"/>
          </p:nvPr>
        </p:nvSpPr>
        <p:spPr>
          <a:xfrm>
            <a:off x="1371600" y="763588"/>
            <a:ext cx="5030788"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3315" name="Text Box 2">
            <a:extLst>
              <a:ext uri="{FF2B5EF4-FFF2-40B4-BE49-F238E27FC236}">
                <a16:creationId xmlns:a16="http://schemas.microsoft.com/office/drawing/2014/main" xmlns="" id="{87E9CA7D-7B06-4E82-891D-4115787E6135}"/>
              </a:ext>
            </a:extLst>
          </p:cNvPr>
          <p:cNvSpPr txBox="1">
            <a:spLocks noChangeArrowheads="1"/>
          </p:cNvSpPr>
          <p:nvPr/>
        </p:nvSpPr>
        <p:spPr bwMode="auto">
          <a:xfrm>
            <a:off x="777875" y="4778375"/>
            <a:ext cx="6219825"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xmlns="" id="{6D9DA64A-CEB1-4C23-9409-85BE45345B4C}"/>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87043" name="Rectangle 2">
            <a:extLst>
              <a:ext uri="{FF2B5EF4-FFF2-40B4-BE49-F238E27FC236}">
                <a16:creationId xmlns:a16="http://schemas.microsoft.com/office/drawing/2014/main" xmlns="" id="{A760C4B9-3FB3-4247-9A20-4BEF96B5CEBE}"/>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F1FBF172-7DB0-4E4A-91D3-B8F48A855636}" type="slidenum">
              <a:rPr lang="en-US" altLang="en-US">
                <a:latin typeface="Calibri" panose="020F0502020204030204" pitchFamily="34" charset="0"/>
              </a:rPr>
              <a:pPr algn="r" eaLnBrk="1">
                <a:spcBef>
                  <a:spcPct val="0"/>
                </a:spcBef>
                <a:buClrTx/>
                <a:buFontTx/>
                <a:buNone/>
              </a:pPr>
              <a:t>41</a:t>
            </a:fld>
            <a:endParaRPr lang="en-US" altLang="en-US">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Text Box 1">
            <a:extLst>
              <a:ext uri="{FF2B5EF4-FFF2-40B4-BE49-F238E27FC236}">
                <a16:creationId xmlns:a16="http://schemas.microsoft.com/office/drawing/2014/main" xmlns="" id="{F354EF74-B26E-4EBA-ADF6-1381377AAABA}"/>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89091" name="Rectangle 2">
            <a:extLst>
              <a:ext uri="{FF2B5EF4-FFF2-40B4-BE49-F238E27FC236}">
                <a16:creationId xmlns:a16="http://schemas.microsoft.com/office/drawing/2014/main" xmlns="" id="{DE589916-895E-4469-AA64-EB6340634EED}"/>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2FCC1036-3906-4997-89CA-AF78048B2108}" type="slidenum">
              <a:rPr lang="en-US" altLang="en-US">
                <a:latin typeface="Calibri" panose="020F0502020204030204" pitchFamily="34" charset="0"/>
              </a:rPr>
              <a:pPr algn="r" eaLnBrk="1">
                <a:spcBef>
                  <a:spcPct val="0"/>
                </a:spcBef>
                <a:buClrTx/>
                <a:buFontTx/>
                <a:buNone/>
              </a:pPr>
              <a:t>42</a:t>
            </a:fld>
            <a:endParaRPr lang="en-US"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a:extLst>
              <a:ext uri="{FF2B5EF4-FFF2-40B4-BE49-F238E27FC236}">
                <a16:creationId xmlns:a16="http://schemas.microsoft.com/office/drawing/2014/main" xmlns="" id="{BADB54DD-874D-43A3-B79E-37C7AB595F84}"/>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91139" name="Rectangle 2">
            <a:extLst>
              <a:ext uri="{FF2B5EF4-FFF2-40B4-BE49-F238E27FC236}">
                <a16:creationId xmlns:a16="http://schemas.microsoft.com/office/drawing/2014/main" xmlns="" id="{53DACF12-1810-46C0-8B24-92C4859C914C}"/>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D354019D-DA93-4E79-B548-5CAD3ACF4219}" type="slidenum">
              <a:rPr lang="en-US" altLang="en-US">
                <a:latin typeface="Calibri" panose="020F0502020204030204" pitchFamily="34" charset="0"/>
              </a:rPr>
              <a:pPr algn="r" eaLnBrk="1">
                <a:spcBef>
                  <a:spcPct val="0"/>
                </a:spcBef>
                <a:buClrTx/>
                <a:buFontTx/>
                <a:buNone/>
              </a:pPr>
              <a:t>43</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a:extLst>
              <a:ext uri="{FF2B5EF4-FFF2-40B4-BE49-F238E27FC236}">
                <a16:creationId xmlns:a16="http://schemas.microsoft.com/office/drawing/2014/main" xmlns="" id="{FA718CFC-ED89-4D4D-8EED-BC67B51640F6}"/>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93187" name="Rectangle 2">
            <a:extLst>
              <a:ext uri="{FF2B5EF4-FFF2-40B4-BE49-F238E27FC236}">
                <a16:creationId xmlns:a16="http://schemas.microsoft.com/office/drawing/2014/main" xmlns="" id="{6FEBA875-C2FD-4C2B-9214-D81B0F53A362}"/>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5A3BA709-9B61-4F54-943C-2A61275C508B}" type="slidenum">
              <a:rPr lang="en-US" altLang="en-US">
                <a:latin typeface="Calibri" panose="020F0502020204030204" pitchFamily="34" charset="0"/>
              </a:rPr>
              <a:pPr algn="r" eaLnBrk="1">
                <a:spcBef>
                  <a:spcPct val="0"/>
                </a:spcBef>
                <a:buClrTx/>
                <a:buFontTx/>
                <a:buNone/>
              </a:pPr>
              <a:t>44</a:t>
            </a:fld>
            <a:endParaRPr lang="en-US"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1">
            <a:extLst>
              <a:ext uri="{FF2B5EF4-FFF2-40B4-BE49-F238E27FC236}">
                <a16:creationId xmlns:a16="http://schemas.microsoft.com/office/drawing/2014/main" xmlns="" id="{59968CF5-5D17-495F-8D72-5A1711850213}"/>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95235" name="Rectangle 2">
            <a:extLst>
              <a:ext uri="{FF2B5EF4-FFF2-40B4-BE49-F238E27FC236}">
                <a16:creationId xmlns:a16="http://schemas.microsoft.com/office/drawing/2014/main" xmlns="" id="{85AED867-B08E-4AAF-879C-175B0F106DFF}"/>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096DE956-DF1C-4CEB-8D4B-AE3DB3206ACF}" type="slidenum">
              <a:rPr lang="en-US" altLang="en-US">
                <a:latin typeface="Calibri" panose="020F0502020204030204" pitchFamily="34" charset="0"/>
              </a:rPr>
              <a:pPr algn="r" eaLnBrk="1">
                <a:spcBef>
                  <a:spcPct val="0"/>
                </a:spcBef>
                <a:buClrTx/>
                <a:buFontTx/>
                <a:buNone/>
              </a:pPr>
              <a:t>45</a:t>
            </a:fld>
            <a:endParaRPr lang="en-US"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a:extLst>
              <a:ext uri="{FF2B5EF4-FFF2-40B4-BE49-F238E27FC236}">
                <a16:creationId xmlns:a16="http://schemas.microsoft.com/office/drawing/2014/main" xmlns="" id="{B9B23007-49D3-4080-9951-A30D402EF650}"/>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97283" name="Rectangle 2">
            <a:extLst>
              <a:ext uri="{FF2B5EF4-FFF2-40B4-BE49-F238E27FC236}">
                <a16:creationId xmlns:a16="http://schemas.microsoft.com/office/drawing/2014/main" xmlns="" id="{35A13ABC-ACC7-4B71-B09A-E0917CAC6D1C}"/>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0317CA5B-8582-4371-9838-48C30EC3A094}" type="slidenum">
              <a:rPr lang="en-US" altLang="en-US">
                <a:latin typeface="Calibri" panose="020F0502020204030204" pitchFamily="34" charset="0"/>
              </a:rPr>
              <a:pPr algn="r" eaLnBrk="1">
                <a:spcBef>
                  <a:spcPct val="0"/>
                </a:spcBef>
                <a:buClrTx/>
                <a:buFontTx/>
                <a:buNone/>
              </a:pPr>
              <a:t>46</a:t>
            </a:fld>
            <a:endParaRPr lang="en-US" altLang="en-US">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xmlns="" id="{DF17F6A5-12AA-45FF-AE6D-704635ACDEC5}"/>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99331" name="Rectangle 2">
            <a:extLst>
              <a:ext uri="{FF2B5EF4-FFF2-40B4-BE49-F238E27FC236}">
                <a16:creationId xmlns:a16="http://schemas.microsoft.com/office/drawing/2014/main" xmlns="" id="{03F89027-2F7E-4E1B-883A-04D4CDE5E226}"/>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2A008986-50A0-4B71-B433-EC7ABDE95FA3}" type="slidenum">
              <a:rPr lang="en-US" altLang="en-US">
                <a:latin typeface="Calibri" panose="020F0502020204030204" pitchFamily="34" charset="0"/>
              </a:rPr>
              <a:pPr algn="r" eaLnBrk="1">
                <a:spcBef>
                  <a:spcPct val="0"/>
                </a:spcBef>
                <a:buClrTx/>
                <a:buFontTx/>
                <a:buNone/>
              </a:pPr>
              <a:t>47</a:t>
            </a:fld>
            <a:endParaRPr lang="en-US" altLang="en-US">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a:extLst>
              <a:ext uri="{FF2B5EF4-FFF2-40B4-BE49-F238E27FC236}">
                <a16:creationId xmlns:a16="http://schemas.microsoft.com/office/drawing/2014/main" xmlns="" id="{FBDEB498-16C6-4F85-83F9-C4EB72EB3502}"/>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01379" name="Rectangle 2">
            <a:extLst>
              <a:ext uri="{FF2B5EF4-FFF2-40B4-BE49-F238E27FC236}">
                <a16:creationId xmlns:a16="http://schemas.microsoft.com/office/drawing/2014/main" xmlns="" id="{6BAD0990-BF08-4A73-8EE1-D4F9389DA595}"/>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5763E388-2234-45C1-9633-4499FA1A71F2}" type="slidenum">
              <a:rPr lang="en-US" altLang="en-US">
                <a:latin typeface="Calibri" panose="020F0502020204030204" pitchFamily="34" charset="0"/>
              </a:rPr>
              <a:pPr algn="r" eaLnBrk="1">
                <a:spcBef>
                  <a:spcPct val="0"/>
                </a:spcBef>
                <a:buClrTx/>
                <a:buFontTx/>
                <a:buNone/>
              </a:pPr>
              <a:t>48</a:t>
            </a:fld>
            <a:endParaRPr lang="en-US" altLang="en-US">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a:extLst>
              <a:ext uri="{FF2B5EF4-FFF2-40B4-BE49-F238E27FC236}">
                <a16:creationId xmlns:a16="http://schemas.microsoft.com/office/drawing/2014/main" xmlns="" id="{A5EB6754-6E75-4742-9EBB-D2A5260A7606}"/>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03427" name="Rectangle 2">
            <a:extLst>
              <a:ext uri="{FF2B5EF4-FFF2-40B4-BE49-F238E27FC236}">
                <a16:creationId xmlns:a16="http://schemas.microsoft.com/office/drawing/2014/main" xmlns="" id="{1593C0CE-3097-40B3-B628-CECCA189E157}"/>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3A4E6880-DC90-43E4-9EF5-457A867F8164}" type="slidenum">
              <a:rPr lang="en-US" altLang="en-US">
                <a:latin typeface="Calibri" panose="020F0502020204030204" pitchFamily="34" charset="0"/>
              </a:rPr>
              <a:pPr algn="r" eaLnBrk="1">
                <a:spcBef>
                  <a:spcPct val="0"/>
                </a:spcBef>
                <a:buClrTx/>
                <a:buFontTx/>
                <a:buNone/>
              </a:pPr>
              <a:t>49</a:t>
            </a:fld>
            <a:endParaRPr lang="en-US"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a:extLst>
              <a:ext uri="{FF2B5EF4-FFF2-40B4-BE49-F238E27FC236}">
                <a16:creationId xmlns:a16="http://schemas.microsoft.com/office/drawing/2014/main" xmlns="" id="{396309CB-02B5-47D0-9A75-5CB2F0B20D85}"/>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05475" name="Rectangle 2">
            <a:extLst>
              <a:ext uri="{FF2B5EF4-FFF2-40B4-BE49-F238E27FC236}">
                <a16:creationId xmlns:a16="http://schemas.microsoft.com/office/drawing/2014/main" xmlns="" id="{FF035C63-1AB0-484A-A215-F1658EDA2229}"/>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DB29E295-4E49-4EEC-8DA4-A0C6DCD0C127}" type="slidenum">
              <a:rPr lang="en-US" altLang="en-US">
                <a:latin typeface="Calibri" panose="020F0502020204030204" pitchFamily="34" charset="0"/>
              </a:rPr>
              <a:pPr algn="r" eaLnBrk="1">
                <a:spcBef>
                  <a:spcPct val="0"/>
                </a:spcBef>
                <a:buClrTx/>
                <a:buFontTx/>
                <a:buNone/>
              </a:pPr>
              <a:t>50</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xmlns="" id="{F1E37C13-9D73-492E-ADE7-1CC9962DE454}"/>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5363" name="Text Box 2">
            <a:extLst>
              <a:ext uri="{FF2B5EF4-FFF2-40B4-BE49-F238E27FC236}">
                <a16:creationId xmlns:a16="http://schemas.microsoft.com/office/drawing/2014/main" xmlns="" id="{A1E2A5EB-F948-412E-9A3C-4EB28F39C271}"/>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1">
            <a:extLst>
              <a:ext uri="{FF2B5EF4-FFF2-40B4-BE49-F238E27FC236}">
                <a16:creationId xmlns:a16="http://schemas.microsoft.com/office/drawing/2014/main" xmlns="" id="{7EDA90BF-BEDE-45DB-BC5D-6A32F95E9AA0}"/>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07523" name="Rectangle 2">
            <a:extLst>
              <a:ext uri="{FF2B5EF4-FFF2-40B4-BE49-F238E27FC236}">
                <a16:creationId xmlns:a16="http://schemas.microsoft.com/office/drawing/2014/main" xmlns="" id="{2BEEC83D-8EB3-4AFB-BD79-FCD041CAAC07}"/>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04423CC1-374A-40FF-922A-3044A2EBA926}" type="slidenum">
              <a:rPr lang="en-US" altLang="en-US">
                <a:latin typeface="Calibri" panose="020F0502020204030204" pitchFamily="34" charset="0"/>
              </a:rPr>
              <a:pPr algn="r" eaLnBrk="1">
                <a:spcBef>
                  <a:spcPct val="0"/>
                </a:spcBef>
                <a:buClrTx/>
                <a:buFontTx/>
                <a:buNone/>
              </a:pPr>
              <a:t>51</a:t>
            </a:fld>
            <a:endParaRPr lang="en-US" altLang="en-US">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a:extLst>
              <a:ext uri="{FF2B5EF4-FFF2-40B4-BE49-F238E27FC236}">
                <a16:creationId xmlns:a16="http://schemas.microsoft.com/office/drawing/2014/main" xmlns="" id="{CBC4E204-A48B-4BB2-86A3-A7741E8B31E8}"/>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09571" name="Rectangle 2">
            <a:extLst>
              <a:ext uri="{FF2B5EF4-FFF2-40B4-BE49-F238E27FC236}">
                <a16:creationId xmlns:a16="http://schemas.microsoft.com/office/drawing/2014/main" xmlns="" id="{F915FC09-2217-4C98-A3EA-A3E493DE5413}"/>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E0EF62D3-A21E-44E8-8E9A-47C93078B082}" type="slidenum">
              <a:rPr lang="en-US" altLang="en-US">
                <a:latin typeface="Calibri" panose="020F0502020204030204" pitchFamily="34" charset="0"/>
              </a:rPr>
              <a:pPr algn="r" eaLnBrk="1">
                <a:spcBef>
                  <a:spcPct val="0"/>
                </a:spcBef>
                <a:buClrTx/>
                <a:buFontTx/>
                <a:buNone/>
              </a:pPr>
              <a:t>52</a:t>
            </a:fld>
            <a:endParaRPr lang="en-US" altLang="en-US">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a:extLst>
              <a:ext uri="{FF2B5EF4-FFF2-40B4-BE49-F238E27FC236}">
                <a16:creationId xmlns:a16="http://schemas.microsoft.com/office/drawing/2014/main" xmlns="" id="{A952ADC2-2B26-4373-B54F-12D78B9278C0}"/>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11619" name="Rectangle 2">
            <a:extLst>
              <a:ext uri="{FF2B5EF4-FFF2-40B4-BE49-F238E27FC236}">
                <a16:creationId xmlns:a16="http://schemas.microsoft.com/office/drawing/2014/main" xmlns="" id="{41817D3B-9013-460E-8F4D-52B5B08A2A91}"/>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3C61AE1D-C9CB-474D-9BBA-E65301BB89BD}" type="slidenum">
              <a:rPr lang="en-US" altLang="en-US">
                <a:latin typeface="Calibri" panose="020F0502020204030204" pitchFamily="34" charset="0"/>
              </a:rPr>
              <a:pPr algn="r" eaLnBrk="1">
                <a:spcBef>
                  <a:spcPct val="0"/>
                </a:spcBef>
                <a:buClrTx/>
                <a:buFontTx/>
                <a:buNone/>
              </a:pPr>
              <a:t>53</a:t>
            </a:fld>
            <a:endParaRPr lang="en-US" altLang="en-US">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a:extLst>
              <a:ext uri="{FF2B5EF4-FFF2-40B4-BE49-F238E27FC236}">
                <a16:creationId xmlns:a16="http://schemas.microsoft.com/office/drawing/2014/main" xmlns="" id="{CECBAB7C-063F-4EFC-A0E2-8B2D2BBEAE43}"/>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13667" name="Rectangle 2">
            <a:extLst>
              <a:ext uri="{FF2B5EF4-FFF2-40B4-BE49-F238E27FC236}">
                <a16:creationId xmlns:a16="http://schemas.microsoft.com/office/drawing/2014/main" xmlns="" id="{1646719D-AEA8-4C29-812D-EFDABD925095}"/>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58B6D333-84D7-4BB3-81BB-8B788B447738}" type="slidenum">
              <a:rPr lang="en-US" altLang="en-US">
                <a:latin typeface="Calibri" panose="020F0502020204030204" pitchFamily="34" charset="0"/>
              </a:rPr>
              <a:pPr algn="r" eaLnBrk="1">
                <a:spcBef>
                  <a:spcPct val="0"/>
                </a:spcBef>
                <a:buClrTx/>
                <a:buFontTx/>
                <a:buNone/>
              </a:pPr>
              <a:t>55</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a:extLst>
              <a:ext uri="{FF2B5EF4-FFF2-40B4-BE49-F238E27FC236}">
                <a16:creationId xmlns:a16="http://schemas.microsoft.com/office/drawing/2014/main" xmlns="" id="{DD35FC57-4030-40C8-B612-DB6D873D970D}"/>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15715" name="Rectangle 2">
            <a:extLst>
              <a:ext uri="{FF2B5EF4-FFF2-40B4-BE49-F238E27FC236}">
                <a16:creationId xmlns:a16="http://schemas.microsoft.com/office/drawing/2014/main" xmlns="" id="{4D8C5820-BC62-4A9B-822B-6AF7B6BC5F19}"/>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60FCF2A0-2B6F-4954-B66F-66191F41F2AD}" type="slidenum">
              <a:rPr lang="en-US" altLang="en-US">
                <a:latin typeface="Calibri" panose="020F0502020204030204" pitchFamily="34" charset="0"/>
              </a:rPr>
              <a:pPr algn="r" eaLnBrk="1">
                <a:spcBef>
                  <a:spcPct val="0"/>
                </a:spcBef>
                <a:buClrTx/>
                <a:buFontTx/>
                <a:buNone/>
              </a:pPr>
              <a:t>56</a:t>
            </a:fld>
            <a:endParaRPr lang="en-US" altLang="en-US">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a:extLst>
              <a:ext uri="{FF2B5EF4-FFF2-40B4-BE49-F238E27FC236}">
                <a16:creationId xmlns:a16="http://schemas.microsoft.com/office/drawing/2014/main" xmlns="" id="{B119F390-69F7-4269-9323-AF7477A2E657}"/>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17763" name="Rectangle 2">
            <a:extLst>
              <a:ext uri="{FF2B5EF4-FFF2-40B4-BE49-F238E27FC236}">
                <a16:creationId xmlns:a16="http://schemas.microsoft.com/office/drawing/2014/main" xmlns="" id="{455F546F-A674-4850-87D4-406236A5E34E}"/>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C63DC424-E429-46A3-B0EB-ED33F9744301}" type="slidenum">
              <a:rPr lang="en-US" altLang="en-US">
                <a:latin typeface="Calibri" panose="020F0502020204030204" pitchFamily="34" charset="0"/>
              </a:rPr>
              <a:pPr algn="r" eaLnBrk="1">
                <a:spcBef>
                  <a:spcPct val="0"/>
                </a:spcBef>
                <a:buClrTx/>
                <a:buFontTx/>
                <a:buNone/>
              </a:pPr>
              <a:t>57</a:t>
            </a:fld>
            <a:endParaRPr lang="en-US" altLang="en-US">
              <a:latin typeface="Calibri" panose="020F0502020204030204" pitchFamily="34" charset="0"/>
            </a:endParaRPr>
          </a:p>
        </p:txBody>
      </p:sp>
      <p:sp>
        <p:nvSpPr>
          <p:cNvPr id="117764" name="Notes Placeholder 1">
            <a:extLst>
              <a:ext uri="{FF2B5EF4-FFF2-40B4-BE49-F238E27FC236}">
                <a16:creationId xmlns:a16="http://schemas.microsoft.com/office/drawing/2014/main" xmlns="" id="{98F568D8-AAB8-4412-B894-76C2FA772F0A}"/>
              </a:ext>
            </a:extLst>
          </p:cNvPr>
          <p:cNvSpPr>
            <a:spLocks noGrp="1"/>
          </p:cNvSpPr>
          <p:nvPr>
            <p:ph type="body" idx="1"/>
          </p:nvPr>
        </p:nvSpPr>
        <p:spPr>
          <a:noFill/>
          <a:extLst>
            <a:ext uri="{91240B29-F687-4F45-9708-019B960494DF}">
              <a14:hiddenLine xmlns:a14="http://schemas.microsoft.com/office/drawing/2010/main" xmlns="" w="9525">
                <a:solidFill>
                  <a:srgbClr val="3465A4"/>
                </a:solidFill>
                <a:miter lim="800000"/>
                <a:headEnd/>
                <a:tailEnd/>
              </a14:hiddenLine>
            </a:ext>
          </a:extLst>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a:extLst>
              <a:ext uri="{FF2B5EF4-FFF2-40B4-BE49-F238E27FC236}">
                <a16:creationId xmlns:a16="http://schemas.microsoft.com/office/drawing/2014/main" xmlns="" id="{8148449B-5937-4B80-869B-204853330C34}"/>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19811" name="Rectangle 2">
            <a:extLst>
              <a:ext uri="{FF2B5EF4-FFF2-40B4-BE49-F238E27FC236}">
                <a16:creationId xmlns:a16="http://schemas.microsoft.com/office/drawing/2014/main" xmlns="" id="{A805C367-9795-4912-949E-AB66B0E3EF62}"/>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DB0CFEB7-589C-4CB0-8488-C43060309DD7}" type="slidenum">
              <a:rPr lang="en-US" altLang="en-US">
                <a:latin typeface="Calibri" panose="020F0502020204030204" pitchFamily="34" charset="0"/>
              </a:rPr>
              <a:pPr algn="r" eaLnBrk="1">
                <a:spcBef>
                  <a:spcPct val="0"/>
                </a:spcBef>
                <a:buClrTx/>
                <a:buFontTx/>
                <a:buNone/>
              </a:pPr>
              <a:t>58</a:t>
            </a:fld>
            <a:endParaRPr lang="en-US" altLang="en-US">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a:extLst>
              <a:ext uri="{FF2B5EF4-FFF2-40B4-BE49-F238E27FC236}">
                <a16:creationId xmlns:a16="http://schemas.microsoft.com/office/drawing/2014/main" xmlns="" id="{C2DD2AC8-6179-4B2B-B85B-C3C53BDE18E8}"/>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21859" name="Rectangle 2">
            <a:extLst>
              <a:ext uri="{FF2B5EF4-FFF2-40B4-BE49-F238E27FC236}">
                <a16:creationId xmlns:a16="http://schemas.microsoft.com/office/drawing/2014/main" xmlns="" id="{288BBD34-8F59-41D7-8B51-AFB277333D15}"/>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23C4273A-4479-46D1-85C3-63ED404EEF67}" type="slidenum">
              <a:rPr lang="en-US" altLang="en-US">
                <a:latin typeface="Calibri" panose="020F0502020204030204" pitchFamily="34" charset="0"/>
              </a:rPr>
              <a:pPr algn="r" eaLnBrk="1">
                <a:spcBef>
                  <a:spcPct val="0"/>
                </a:spcBef>
                <a:buClrTx/>
                <a:buFontTx/>
                <a:buNone/>
              </a:pPr>
              <a:t>59</a:t>
            </a:fld>
            <a:endParaRPr lang="en-US"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a:extLst>
              <a:ext uri="{FF2B5EF4-FFF2-40B4-BE49-F238E27FC236}">
                <a16:creationId xmlns:a16="http://schemas.microsoft.com/office/drawing/2014/main" xmlns="" id="{C377BE40-86B7-44D3-964F-FD3A7B9F601C}"/>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23907" name="Rectangle 2">
            <a:extLst>
              <a:ext uri="{FF2B5EF4-FFF2-40B4-BE49-F238E27FC236}">
                <a16:creationId xmlns:a16="http://schemas.microsoft.com/office/drawing/2014/main" xmlns="" id="{B213DD68-D16C-4661-90A1-251791296577}"/>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734A2E4C-6E2C-499A-B15A-AAFFC7A5D4CC}" type="slidenum">
              <a:rPr lang="en-US" altLang="en-US">
                <a:latin typeface="Calibri" panose="020F0502020204030204" pitchFamily="34" charset="0"/>
              </a:rPr>
              <a:pPr algn="r" eaLnBrk="1">
                <a:spcBef>
                  <a:spcPct val="0"/>
                </a:spcBef>
                <a:buClrTx/>
                <a:buFontTx/>
                <a:buNone/>
              </a:pPr>
              <a:t>60</a:t>
            </a:fld>
            <a:endParaRPr lang="en-US" altLang="en-US">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a:extLst>
              <a:ext uri="{FF2B5EF4-FFF2-40B4-BE49-F238E27FC236}">
                <a16:creationId xmlns:a16="http://schemas.microsoft.com/office/drawing/2014/main" xmlns="" id="{57287BAF-5727-4F81-AFC4-335C331463C1}"/>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25955" name="Rectangle 2">
            <a:extLst>
              <a:ext uri="{FF2B5EF4-FFF2-40B4-BE49-F238E27FC236}">
                <a16:creationId xmlns:a16="http://schemas.microsoft.com/office/drawing/2014/main" xmlns="" id="{FB9A1770-1FBE-4679-A819-CED4E6370238}"/>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0D2423D2-B3B6-4B41-A8A0-8F051D51ED7E}" type="slidenum">
              <a:rPr lang="en-US" altLang="en-US">
                <a:latin typeface="Calibri" panose="020F0502020204030204" pitchFamily="34" charset="0"/>
              </a:rPr>
              <a:pPr algn="r" eaLnBrk="1">
                <a:spcBef>
                  <a:spcPct val="0"/>
                </a:spcBef>
                <a:buClrTx/>
                <a:buFontTx/>
                <a:buNone/>
              </a:pPr>
              <a:t>61</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xmlns="" id="{ABB80D76-3DDA-47B9-864C-27A07FC6EE0D}"/>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7411" name="Text Box 2">
            <a:extLst>
              <a:ext uri="{FF2B5EF4-FFF2-40B4-BE49-F238E27FC236}">
                <a16:creationId xmlns:a16="http://schemas.microsoft.com/office/drawing/2014/main" xmlns="" id="{B5394B98-1C14-4EAB-BD9A-A8AF91EDBAA3}"/>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a:extLst>
              <a:ext uri="{FF2B5EF4-FFF2-40B4-BE49-F238E27FC236}">
                <a16:creationId xmlns:a16="http://schemas.microsoft.com/office/drawing/2014/main" xmlns="" id="{750FBE63-8CA1-4030-BFCF-67F7BC68F723}"/>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28003" name="Rectangle 2">
            <a:extLst>
              <a:ext uri="{FF2B5EF4-FFF2-40B4-BE49-F238E27FC236}">
                <a16:creationId xmlns:a16="http://schemas.microsoft.com/office/drawing/2014/main" xmlns="" id="{E78D60C5-CCFD-4479-80F8-32B26150533F}"/>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153D2562-469B-4C3F-9B67-758A16C88526}" type="slidenum">
              <a:rPr lang="en-US" altLang="en-US">
                <a:latin typeface="Calibri" panose="020F0502020204030204" pitchFamily="34" charset="0"/>
              </a:rPr>
              <a:pPr algn="r" eaLnBrk="1">
                <a:spcBef>
                  <a:spcPct val="0"/>
                </a:spcBef>
                <a:buClrTx/>
                <a:buFontTx/>
                <a:buNone/>
              </a:pPr>
              <a:t>62</a:t>
            </a:fld>
            <a:endParaRPr lang="en-US" altLang="en-US">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Text Box 1">
            <a:extLst>
              <a:ext uri="{FF2B5EF4-FFF2-40B4-BE49-F238E27FC236}">
                <a16:creationId xmlns:a16="http://schemas.microsoft.com/office/drawing/2014/main" xmlns="" id="{263B9526-2C69-4D93-9884-F3FCE870898B}"/>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0051" name="Rectangle 2">
            <a:extLst>
              <a:ext uri="{FF2B5EF4-FFF2-40B4-BE49-F238E27FC236}">
                <a16:creationId xmlns:a16="http://schemas.microsoft.com/office/drawing/2014/main" xmlns="" id="{482F1A8D-15E4-4787-946C-F4150475839C}"/>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0FD7E762-AFF6-46EC-9B62-CE7DFFA26D6A}" type="slidenum">
              <a:rPr lang="en-US" altLang="en-US">
                <a:latin typeface="Calibri" panose="020F0502020204030204" pitchFamily="34" charset="0"/>
              </a:rPr>
              <a:pPr algn="r" eaLnBrk="1">
                <a:spcBef>
                  <a:spcPct val="0"/>
                </a:spcBef>
                <a:buClrTx/>
                <a:buFontTx/>
                <a:buNone/>
              </a:pPr>
              <a:t>63</a:t>
            </a:fld>
            <a:endParaRPr lang="en-US" altLang="en-US">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Text Box 1">
            <a:extLst>
              <a:ext uri="{FF2B5EF4-FFF2-40B4-BE49-F238E27FC236}">
                <a16:creationId xmlns:a16="http://schemas.microsoft.com/office/drawing/2014/main" xmlns="" id="{59EC0FBE-E2BD-4773-8195-01D899FCEC8A}"/>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2099" name="Rectangle 2">
            <a:extLst>
              <a:ext uri="{FF2B5EF4-FFF2-40B4-BE49-F238E27FC236}">
                <a16:creationId xmlns:a16="http://schemas.microsoft.com/office/drawing/2014/main" xmlns="" id="{4F95479B-CD87-43BD-B052-C32B8AC34721}"/>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0A5E5F47-2DAD-4045-8580-F4267EB24081}" type="slidenum">
              <a:rPr lang="en-US" altLang="en-US">
                <a:latin typeface="Calibri" panose="020F0502020204030204" pitchFamily="34" charset="0"/>
              </a:rPr>
              <a:pPr algn="r" eaLnBrk="1">
                <a:spcBef>
                  <a:spcPct val="0"/>
                </a:spcBef>
                <a:buClrTx/>
                <a:buFontTx/>
                <a:buNone/>
              </a:pPr>
              <a:t>64</a:t>
            </a:fld>
            <a:endParaRPr lang="en-US" altLang="en-US">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Text Box 1">
            <a:extLst>
              <a:ext uri="{FF2B5EF4-FFF2-40B4-BE49-F238E27FC236}">
                <a16:creationId xmlns:a16="http://schemas.microsoft.com/office/drawing/2014/main" xmlns="" id="{F47B8114-03A4-4D7E-900D-5066C5E2A54A}"/>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4147" name="Rectangle 2">
            <a:extLst>
              <a:ext uri="{FF2B5EF4-FFF2-40B4-BE49-F238E27FC236}">
                <a16:creationId xmlns:a16="http://schemas.microsoft.com/office/drawing/2014/main" xmlns="" id="{F10BC008-F934-4A83-9F6F-53436951E7D3}"/>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068FE4D4-5908-4966-8EDC-7E1C7EAD5CA2}" type="slidenum">
              <a:rPr lang="en-US" altLang="en-US">
                <a:latin typeface="Calibri" panose="020F0502020204030204" pitchFamily="34" charset="0"/>
              </a:rPr>
              <a:pPr algn="r" eaLnBrk="1">
                <a:spcBef>
                  <a:spcPct val="0"/>
                </a:spcBef>
                <a:buClrTx/>
                <a:buFontTx/>
                <a:buNone/>
              </a:pPr>
              <a:t>65</a:t>
            </a:fld>
            <a:endParaRPr lang="en-US" altLang="en-US">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Text Box 1">
            <a:extLst>
              <a:ext uri="{FF2B5EF4-FFF2-40B4-BE49-F238E27FC236}">
                <a16:creationId xmlns:a16="http://schemas.microsoft.com/office/drawing/2014/main" xmlns="" id="{AF8B0C66-05C6-44A5-8F8B-D47E87BDBF89}"/>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6195" name="Rectangle 2">
            <a:extLst>
              <a:ext uri="{FF2B5EF4-FFF2-40B4-BE49-F238E27FC236}">
                <a16:creationId xmlns:a16="http://schemas.microsoft.com/office/drawing/2014/main" xmlns="" id="{6A01D3BF-0AB1-431D-AB8E-6C1E40155052}"/>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38350F7B-7DD7-46D5-8D53-9D064A248497}" type="slidenum">
              <a:rPr lang="en-US" altLang="en-US">
                <a:latin typeface="Calibri" panose="020F0502020204030204" pitchFamily="34" charset="0"/>
              </a:rPr>
              <a:pPr algn="r" eaLnBrk="1">
                <a:spcBef>
                  <a:spcPct val="0"/>
                </a:spcBef>
                <a:buClrTx/>
                <a:buFontTx/>
                <a:buNone/>
              </a:pPr>
              <a:t>66</a:t>
            </a:fld>
            <a:endParaRPr lang="en-US" altLang="en-US">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a:extLst>
              <a:ext uri="{FF2B5EF4-FFF2-40B4-BE49-F238E27FC236}">
                <a16:creationId xmlns:a16="http://schemas.microsoft.com/office/drawing/2014/main" xmlns="" id="{715E02A5-76F3-4B08-94D0-AF176CA16DD7}"/>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8243" name="Rectangle 2">
            <a:extLst>
              <a:ext uri="{FF2B5EF4-FFF2-40B4-BE49-F238E27FC236}">
                <a16:creationId xmlns:a16="http://schemas.microsoft.com/office/drawing/2014/main" xmlns="" id="{28235F8B-47F4-4E1D-9F22-65161DB01E3D}"/>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380B1097-F115-4832-B332-116BEEF3EB69}" type="slidenum">
              <a:rPr lang="en-US" altLang="en-US">
                <a:latin typeface="Calibri" panose="020F0502020204030204" pitchFamily="34" charset="0"/>
              </a:rPr>
              <a:pPr algn="r" eaLnBrk="1">
                <a:spcBef>
                  <a:spcPct val="0"/>
                </a:spcBef>
                <a:buClrTx/>
                <a:buFontTx/>
                <a:buNone/>
              </a:pPr>
              <a:t>67</a:t>
            </a:fld>
            <a:endParaRPr lang="en-US" altLang="en-US">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a:extLst>
              <a:ext uri="{FF2B5EF4-FFF2-40B4-BE49-F238E27FC236}">
                <a16:creationId xmlns:a16="http://schemas.microsoft.com/office/drawing/2014/main" xmlns="" id="{9191DE0D-CCA0-4233-AB53-FAE4DB45E680}"/>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40291" name="Rectangle 2">
            <a:extLst>
              <a:ext uri="{FF2B5EF4-FFF2-40B4-BE49-F238E27FC236}">
                <a16:creationId xmlns:a16="http://schemas.microsoft.com/office/drawing/2014/main" xmlns="" id="{C4D407F2-77DA-4CC3-B4FF-3D0CB8DCBCC4}"/>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E95A8B01-20F2-4CBB-B31C-C9EDE672B42C}" type="slidenum">
              <a:rPr lang="en-US" altLang="en-US">
                <a:latin typeface="Calibri" panose="020F0502020204030204" pitchFamily="34" charset="0"/>
              </a:rPr>
              <a:pPr algn="r" eaLnBrk="1">
                <a:spcBef>
                  <a:spcPct val="0"/>
                </a:spcBef>
                <a:buClrTx/>
                <a:buFontTx/>
                <a:buNone/>
              </a:pPr>
              <a:t>68</a:t>
            </a:fld>
            <a:endParaRPr lang="en-US" altLang="en-US">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a:extLst>
              <a:ext uri="{FF2B5EF4-FFF2-40B4-BE49-F238E27FC236}">
                <a16:creationId xmlns:a16="http://schemas.microsoft.com/office/drawing/2014/main" xmlns="" id="{7CC33095-68B1-4893-955B-E071843BEF6E}"/>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42339" name="Rectangle 2">
            <a:extLst>
              <a:ext uri="{FF2B5EF4-FFF2-40B4-BE49-F238E27FC236}">
                <a16:creationId xmlns:a16="http://schemas.microsoft.com/office/drawing/2014/main" xmlns="" id="{9BC74D5D-0836-4A10-852A-4AF6063FFDC5}"/>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3B39B590-4BFF-439F-AB73-513EFDAE967A}" type="slidenum">
              <a:rPr lang="en-US" altLang="en-US">
                <a:latin typeface="Calibri" panose="020F0502020204030204" pitchFamily="34" charset="0"/>
              </a:rPr>
              <a:pPr algn="r" eaLnBrk="1">
                <a:spcBef>
                  <a:spcPct val="0"/>
                </a:spcBef>
                <a:buClrTx/>
                <a:buFontTx/>
                <a:buNone/>
              </a:pPr>
              <a:t>69</a:t>
            </a:fld>
            <a:endParaRPr lang="en-US" altLang="en-US">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Text Box 1">
            <a:extLst>
              <a:ext uri="{FF2B5EF4-FFF2-40B4-BE49-F238E27FC236}">
                <a16:creationId xmlns:a16="http://schemas.microsoft.com/office/drawing/2014/main" xmlns="" id="{BB22BAFD-D689-4E92-9E4E-01E8A6892ABA}"/>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44387" name="Rectangle 2">
            <a:extLst>
              <a:ext uri="{FF2B5EF4-FFF2-40B4-BE49-F238E27FC236}">
                <a16:creationId xmlns:a16="http://schemas.microsoft.com/office/drawing/2014/main" xmlns="" id="{2DE63206-BEC9-4835-89FB-560AEFDEE94C}"/>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84610B94-E503-4343-9342-D62D2D7D29E3}" type="slidenum">
              <a:rPr lang="en-US" altLang="en-US">
                <a:latin typeface="Calibri" panose="020F0502020204030204" pitchFamily="34" charset="0"/>
              </a:rPr>
              <a:pPr algn="r" eaLnBrk="1">
                <a:spcBef>
                  <a:spcPct val="0"/>
                </a:spcBef>
                <a:buClrTx/>
                <a:buFontTx/>
                <a:buNone/>
              </a:pPr>
              <a:t>70</a:t>
            </a:fld>
            <a:endParaRPr lang="en-US" altLang="en-US">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Text Box 1">
            <a:extLst>
              <a:ext uri="{FF2B5EF4-FFF2-40B4-BE49-F238E27FC236}">
                <a16:creationId xmlns:a16="http://schemas.microsoft.com/office/drawing/2014/main" xmlns="" id="{417169E3-9AC8-4E92-ABE3-721E021D9C08}"/>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46435" name="Rectangle 2">
            <a:extLst>
              <a:ext uri="{FF2B5EF4-FFF2-40B4-BE49-F238E27FC236}">
                <a16:creationId xmlns:a16="http://schemas.microsoft.com/office/drawing/2014/main" xmlns="" id="{921F04C0-3398-42F1-B564-EC371CCE05E7}"/>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BF03E357-B4D8-4B20-AD8F-E59B15976ACE}" type="slidenum">
              <a:rPr lang="en-US" altLang="en-US">
                <a:latin typeface="Calibri" panose="020F0502020204030204" pitchFamily="34" charset="0"/>
              </a:rPr>
              <a:pPr algn="r" eaLnBrk="1">
                <a:spcBef>
                  <a:spcPct val="0"/>
                </a:spcBef>
                <a:buClrTx/>
                <a:buFontTx/>
                <a:buNone/>
              </a:pPr>
              <a:t>71</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xmlns="" id="{0405631E-28F1-46BA-8948-AF0BCEB4BEE4}"/>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9459" name="Text Box 2">
            <a:extLst>
              <a:ext uri="{FF2B5EF4-FFF2-40B4-BE49-F238E27FC236}">
                <a16:creationId xmlns:a16="http://schemas.microsoft.com/office/drawing/2014/main" xmlns="" id="{73C916E8-7F37-417C-8D81-1CE092469E8E}"/>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Text Box 1">
            <a:extLst>
              <a:ext uri="{FF2B5EF4-FFF2-40B4-BE49-F238E27FC236}">
                <a16:creationId xmlns:a16="http://schemas.microsoft.com/office/drawing/2014/main" xmlns="" id="{D8722964-D0F1-40D4-9E13-A01EDE1568EC}"/>
              </a:ext>
            </a:extLst>
          </p:cNvPr>
          <p:cNvSpPr txBox="1">
            <a:spLocks noChangeArrowheads="1"/>
          </p:cNvSpPr>
          <p:nvPr/>
        </p:nvSpPr>
        <p:spPr bwMode="auto">
          <a:xfrm>
            <a:off x="701675" y="4416425"/>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48483" name="Rectangle 2">
            <a:extLst>
              <a:ext uri="{FF2B5EF4-FFF2-40B4-BE49-F238E27FC236}">
                <a16:creationId xmlns:a16="http://schemas.microsoft.com/office/drawing/2014/main" xmlns="" id="{979DA581-1CDE-4D83-A1DE-D7310BF5B60D}"/>
              </a:ext>
            </a:extLst>
          </p:cNvPr>
          <p:cNvSpPr>
            <a:spLocks noChangeArrowheads="1"/>
          </p:cNvSpPr>
          <p:nvPr/>
        </p:nvSpPr>
        <p:spPr bwMode="auto">
          <a:xfrm>
            <a:off x="3971925" y="8831263"/>
            <a:ext cx="3036888" cy="465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249" tIns="46445" rIns="93249" bIns="46445"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spcBef>
                <a:spcPct val="0"/>
              </a:spcBef>
              <a:buClrTx/>
              <a:buFontTx/>
              <a:buNone/>
            </a:pPr>
            <a:fld id="{1D1819BF-7BC6-44DF-95D3-7A50F764B8BA}" type="slidenum">
              <a:rPr lang="en-US" altLang="en-US">
                <a:latin typeface="Calibri" panose="020F0502020204030204" pitchFamily="34" charset="0"/>
              </a:rPr>
              <a:pPr algn="r" eaLnBrk="1">
                <a:spcBef>
                  <a:spcPct val="0"/>
                </a:spcBef>
                <a:buClrTx/>
                <a:buFontTx/>
                <a:buNone/>
              </a:pPr>
              <a:t>72</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xmlns="" id="{55DFAC2D-87B3-4418-8F94-435373B277CD}"/>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1507" name="Text Box 2">
            <a:extLst>
              <a:ext uri="{FF2B5EF4-FFF2-40B4-BE49-F238E27FC236}">
                <a16:creationId xmlns:a16="http://schemas.microsoft.com/office/drawing/2014/main" xmlns="" id="{BFE97058-24D7-458A-B744-82E9366690B6}"/>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xmlns="" id="{5CFDBA69-92A8-4B82-840A-90E0EB080D95}"/>
              </a:ext>
            </a:extLst>
          </p:cNvPr>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3555" name="Text Box 2">
            <a:extLst>
              <a:ext uri="{FF2B5EF4-FFF2-40B4-BE49-F238E27FC236}">
                <a16:creationId xmlns:a16="http://schemas.microsoft.com/office/drawing/2014/main" xmlns="" id="{52ABBC9A-8B1C-432B-B1B7-0922520B1E88}"/>
              </a:ext>
            </a:extLst>
          </p:cNvPr>
          <p:cNvSpPr txBox="1">
            <a:spLocks noChangeArrowheads="1"/>
          </p:cNvSpPr>
          <p:nvPr/>
        </p:nvSpPr>
        <p:spPr bwMode="auto">
          <a:xfrm>
            <a:off x="701675" y="4414838"/>
            <a:ext cx="5608638" cy="4184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49" tIns="45725" rIns="91449" bIns="45725"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60844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xmlns="" id="{C500EB12-51C9-4A1B-B8DC-06EF253B675F}"/>
              </a:ext>
            </a:extLst>
          </p:cNvPr>
          <p:cNvSpPr txBox="1">
            <a:spLocks noChangeArrowheads="1"/>
          </p:cNvSpPr>
          <p:nvPr userDrawn="1"/>
        </p:nvSpPr>
        <p:spPr bwMode="auto">
          <a:xfrm>
            <a:off x="4267200" y="6477000"/>
            <a:ext cx="609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fld id="{75FE527F-DDC1-40CE-947F-58DDA9628133}" type="slidenum">
              <a:rPr lang="en-US" altLang="en-US" sz="1400">
                <a:solidFill>
                  <a:srgbClr val="24327B"/>
                </a:solidFill>
              </a:rPr>
              <a:pPr algn="ctr"/>
              <a:t>‹#›</a:t>
            </a:fld>
            <a:endParaRPr lang="en-US" altLang="en-US" sz="1400">
              <a:solidFill>
                <a:srgbClr val="24327B"/>
              </a:solidFill>
            </a:endParaRPr>
          </a:p>
        </p:txBody>
      </p:sp>
    </p:spTree>
    <p:extLst>
      <p:ext uri="{BB962C8B-B14F-4D97-AF65-F5344CB8AC3E}">
        <p14:creationId xmlns:p14="http://schemas.microsoft.com/office/powerpoint/2010/main" xmlns="" val="4238744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AutoShape 1" hidden="1">
            <a:extLst>
              <a:ext uri="{FF2B5EF4-FFF2-40B4-BE49-F238E27FC236}">
                <a16:creationId xmlns:a16="http://schemas.microsoft.com/office/drawing/2014/main" xmlns="" id="{9B46597F-CCBE-4431-A211-CAC35DB83820}"/>
              </a:ext>
            </a:extLst>
          </p:cNvPr>
          <p:cNvSpPr>
            <a:spLocks noChangeArrowheads="1"/>
          </p:cNvSpPr>
          <p:nvPr/>
        </p:nvSpPr>
        <p:spPr bwMode="auto">
          <a:xfrm>
            <a:off x="500063" y="5945188"/>
            <a:ext cx="4940300" cy="920750"/>
          </a:xfrm>
          <a:custGeom>
            <a:avLst/>
            <a:gdLst>
              <a:gd name="T0" fmla="*/ 4940300 w 4940300"/>
              <a:gd name="T1" fmla="*/ 460375 h 920750"/>
              <a:gd name="T2" fmla="*/ 2470150 w 4940300"/>
              <a:gd name="T3" fmla="*/ 920750 h 920750"/>
              <a:gd name="T4" fmla="*/ 0 w 4940300"/>
              <a:gd name="T5" fmla="*/ 460375 h 920750"/>
              <a:gd name="T6" fmla="*/ 2470150 w 4940300"/>
              <a:gd name="T7" fmla="*/ 0 h 920750"/>
              <a:gd name="T8" fmla="*/ 0 60000 65536"/>
              <a:gd name="T9" fmla="*/ 5898240 60000 65536"/>
              <a:gd name="T10" fmla="*/ 11796480 60000 65536"/>
              <a:gd name="T11" fmla="*/ 17694720 60000 65536"/>
              <a:gd name="T12" fmla="*/ 0 w 4940300"/>
              <a:gd name="T13" fmla="*/ 0 h 920750"/>
              <a:gd name="T14" fmla="*/ 4940300 w 4940300"/>
              <a:gd name="T15" fmla="*/ 920750 h 920750"/>
            </a:gdLst>
            <a:ahLst/>
            <a:cxnLst>
              <a:cxn ang="T8">
                <a:pos x="T0" y="T1"/>
              </a:cxn>
              <a:cxn ang="T9">
                <a:pos x="T2" y="T3"/>
              </a:cxn>
              <a:cxn ang="T10">
                <a:pos x="T4" y="T5"/>
              </a:cxn>
              <a:cxn ang="T11">
                <a:pos x="T6" y="T7"/>
              </a:cxn>
            </a:cxnLst>
            <a:rect l="T12" t="T13" r="T14" b="T15"/>
            <a:pathLst>
              <a:path w="4940300" h="920750">
                <a:moveTo>
                  <a:pt x="0" y="2"/>
                </a:moveTo>
                <a:lnTo>
                  <a:pt x="7485" y="337"/>
                </a:lnTo>
                <a:lnTo>
                  <a:pt x="5558" y="337"/>
                </a:lnTo>
                <a:lnTo>
                  <a:pt x="1" y="0"/>
                </a:lnTo>
              </a:path>
            </a:pathLst>
          </a:custGeom>
          <a:solidFill>
            <a:srgbClr val="A7B9DA">
              <a:alpha val="39999"/>
            </a:srgbClr>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7" name="AutoShape 2" hidden="1">
            <a:extLst>
              <a:ext uri="{FF2B5EF4-FFF2-40B4-BE49-F238E27FC236}">
                <a16:creationId xmlns:a16="http://schemas.microsoft.com/office/drawing/2014/main" xmlns="" id="{0EBFFD9F-9402-460F-888B-FE915F4C0741}"/>
              </a:ext>
            </a:extLst>
          </p:cNvPr>
          <p:cNvSpPr>
            <a:spLocks noChangeArrowheads="1"/>
          </p:cNvSpPr>
          <p:nvPr/>
        </p:nvSpPr>
        <p:spPr bwMode="auto">
          <a:xfrm>
            <a:off x="485775" y="5938838"/>
            <a:ext cx="3690938" cy="933450"/>
          </a:xfrm>
          <a:custGeom>
            <a:avLst/>
            <a:gdLst>
              <a:gd name="T0" fmla="*/ 3690938 w 3690938"/>
              <a:gd name="T1" fmla="*/ 466725 h 933450"/>
              <a:gd name="T2" fmla="*/ 1845469 w 3690938"/>
              <a:gd name="T3" fmla="*/ 933450 h 933450"/>
              <a:gd name="T4" fmla="*/ 0 w 3690938"/>
              <a:gd name="T5" fmla="*/ 466725 h 933450"/>
              <a:gd name="T6" fmla="*/ 1845469 w 3690938"/>
              <a:gd name="T7" fmla="*/ 0 h 933450"/>
              <a:gd name="T8" fmla="*/ 0 60000 65536"/>
              <a:gd name="T9" fmla="*/ 5898240 60000 65536"/>
              <a:gd name="T10" fmla="*/ 11796480 60000 65536"/>
              <a:gd name="T11" fmla="*/ 17694720 60000 65536"/>
              <a:gd name="T12" fmla="*/ 0 w 3690938"/>
              <a:gd name="T13" fmla="*/ 0 h 933450"/>
              <a:gd name="T14" fmla="*/ 3690938 w 3690938"/>
              <a:gd name="T15" fmla="*/ 933450 h 933450"/>
            </a:gdLst>
            <a:ahLst/>
            <a:cxnLst>
              <a:cxn ang="T8">
                <a:pos x="T0" y="T1"/>
              </a:cxn>
              <a:cxn ang="T9">
                <a:pos x="T2" y="T3"/>
              </a:cxn>
              <a:cxn ang="T10">
                <a:pos x="T4" y="T5"/>
              </a:cxn>
              <a:cxn ang="T11">
                <a:pos x="T6" y="T7"/>
              </a:cxn>
            </a:cxnLst>
            <a:rect l="T12" t="T13" r="T14" b="T15"/>
            <a:pathLst>
              <a:path w="3690938" h="933450">
                <a:moveTo>
                  <a:pt x="0" y="0"/>
                </a:moveTo>
                <a:lnTo>
                  <a:pt x="5591" y="585"/>
                </a:lnTo>
                <a:lnTo>
                  <a:pt x="4415" y="588"/>
                </a:lnTo>
                <a:lnTo>
                  <a:pt x="12" y="4"/>
                </a:lnTo>
              </a:path>
            </a:pathLst>
          </a:custGeom>
          <a:solidFill>
            <a:srgbClr val="000000"/>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028" name="AutoShape 3" hidden="1">
            <a:extLst>
              <a:ext uri="{FF2B5EF4-FFF2-40B4-BE49-F238E27FC236}">
                <a16:creationId xmlns:a16="http://schemas.microsoft.com/office/drawing/2014/main" xmlns="" id="{3951B739-791A-4562-BFAE-8D5AAEB0C5B9}"/>
              </a:ext>
            </a:extLst>
          </p:cNvPr>
          <p:cNvSpPr>
            <a:spLocks noChangeArrowheads="1"/>
          </p:cNvSpPr>
          <p:nvPr/>
        </p:nvSpPr>
        <p:spPr bwMode="auto">
          <a:xfrm>
            <a:off x="-6350" y="5791200"/>
            <a:ext cx="3402013" cy="1079500"/>
          </a:xfrm>
          <a:custGeom>
            <a:avLst/>
            <a:gdLst>
              <a:gd name="T0" fmla="*/ 3402013 w 3402013"/>
              <a:gd name="T1" fmla="*/ 539750 h 1079500"/>
              <a:gd name="T2" fmla="*/ 1701007 w 3402013"/>
              <a:gd name="T3" fmla="*/ 1079500 h 1079500"/>
              <a:gd name="T4" fmla="*/ 0 w 3402013"/>
              <a:gd name="T5" fmla="*/ 539750 h 1079500"/>
              <a:gd name="T6" fmla="*/ 1701007 w 3402013"/>
              <a:gd name="T7" fmla="*/ 0 h 1079500"/>
              <a:gd name="T8" fmla="*/ 0 60000 65536"/>
              <a:gd name="T9" fmla="*/ 5898240 60000 65536"/>
              <a:gd name="T10" fmla="*/ 11796480 60000 65536"/>
              <a:gd name="T11" fmla="*/ 17694720 60000 65536"/>
              <a:gd name="T12" fmla="*/ 0 w 3402013"/>
              <a:gd name="T13" fmla="*/ 0 h 1079500"/>
              <a:gd name="T14" fmla="*/ 3402013 w 3402013"/>
              <a:gd name="T15" fmla="*/ 1079500 h 1079500"/>
            </a:gdLst>
            <a:ahLst/>
            <a:cxnLst>
              <a:cxn ang="T8">
                <a:pos x="T0" y="T1"/>
              </a:cxn>
              <a:cxn ang="T9">
                <a:pos x="T2" y="T3"/>
              </a:cxn>
              <a:cxn ang="T10">
                <a:pos x="T4" y="T5"/>
              </a:cxn>
              <a:cxn ang="T11">
                <a:pos x="T6" y="T7"/>
              </a:cxn>
            </a:cxnLst>
            <a:rect l="T12" t="T13" r="T14" b="T15"/>
            <a:pathLst>
              <a:path w="3402013" h="1079500">
                <a:moveTo>
                  <a:pt x="0" y="3001"/>
                </a:moveTo>
                <a:lnTo>
                  <a:pt x="0" y="0"/>
                </a:lnTo>
                <a:lnTo>
                  <a:pt x="9450" y="3001"/>
                </a:lnTo>
                <a:lnTo>
                  <a:pt x="0" y="3001"/>
                </a:lnTo>
                <a:close/>
              </a:path>
            </a:pathLst>
          </a:custGeom>
          <a:blipFill dpi="0" rotWithShape="0">
            <a:blip r:embed="rId5"/>
            <a:srcRect/>
            <a:tile tx="0" ty="0" sx="100000" sy="100000" flip="none" algn="tl"/>
          </a:blipFill>
          <a:ln>
            <a:noFill/>
          </a:ln>
          <a:effectLst>
            <a:outerShdw dist="38160" dir="5400000" algn="ctr" rotWithShape="0">
              <a:srgbClr val="000000">
                <a:alpha val="35036"/>
              </a:srgbClr>
            </a:outerShdw>
          </a:effectLst>
          <a:extLst>
            <a:ext uri="{91240B29-F687-4F45-9708-019B960494DF}">
              <a14:hiddenLine xmlns:a14="http://schemas.microsoft.com/office/drawing/2010/main" xmlns="" w="9525" cap="flat">
                <a:solidFill>
                  <a:srgbClr val="3465A4"/>
                </a:solidFill>
                <a:round/>
                <a:headEnd/>
                <a:tailEnd/>
              </a14:hiddenLine>
            </a:ext>
          </a:extLst>
        </p:spPr>
        <p:txBody>
          <a:bodyPr wrap="none" anchor="ctr"/>
          <a:lstStyle/>
          <a:p>
            <a:endParaRPr lang="en-US"/>
          </a:p>
        </p:txBody>
      </p:sp>
      <p:sp>
        <p:nvSpPr>
          <p:cNvPr id="1029" name="AutoShape 4">
            <a:extLst>
              <a:ext uri="{FF2B5EF4-FFF2-40B4-BE49-F238E27FC236}">
                <a16:creationId xmlns:a16="http://schemas.microsoft.com/office/drawing/2014/main" xmlns="" id="{EAC9061A-428D-414C-ABA2-E57C4D0F693F}"/>
              </a:ext>
            </a:extLst>
          </p:cNvPr>
          <p:cNvSpPr>
            <a:spLocks noChangeArrowheads="1"/>
          </p:cNvSpPr>
          <p:nvPr/>
        </p:nvSpPr>
        <p:spPr bwMode="auto">
          <a:xfrm>
            <a:off x="0" y="4664075"/>
            <a:ext cx="9150350" cy="1588"/>
          </a:xfrm>
          <a:custGeom>
            <a:avLst/>
            <a:gdLst>
              <a:gd name="T0" fmla="*/ 9150350 w 9150350"/>
              <a:gd name="T1" fmla="*/ 794 h 1588"/>
              <a:gd name="T2" fmla="*/ 4575175 w 9150350"/>
              <a:gd name="T3" fmla="*/ 1588 h 1588"/>
              <a:gd name="T4" fmla="*/ 0 w 9150350"/>
              <a:gd name="T5" fmla="*/ 794 h 1588"/>
              <a:gd name="T6" fmla="*/ 4575175 w 9150350"/>
              <a:gd name="T7" fmla="*/ 0 h 1588"/>
              <a:gd name="T8" fmla="*/ 0 60000 65536"/>
              <a:gd name="T9" fmla="*/ 5898240 60000 65536"/>
              <a:gd name="T10" fmla="*/ 11796480 60000 65536"/>
              <a:gd name="T11" fmla="*/ 17694720 60000 65536"/>
              <a:gd name="T12" fmla="*/ 0 w 9150350"/>
              <a:gd name="T13" fmla="*/ 0 h 1588"/>
              <a:gd name="T14" fmla="*/ 9150350 w 9150350"/>
              <a:gd name="T15" fmla="*/ 1588 h 1588"/>
            </a:gdLst>
            <a:ahLst/>
            <a:cxnLst>
              <a:cxn ang="T8">
                <a:pos x="T0" y="T1"/>
              </a:cxn>
              <a:cxn ang="T9">
                <a:pos x="T2" y="T3"/>
              </a:cxn>
              <a:cxn ang="T10">
                <a:pos x="T4" y="T5"/>
              </a:cxn>
              <a:cxn ang="T11">
                <a:pos x="T6" y="T7"/>
              </a:cxn>
            </a:cxnLst>
            <a:rect l="T12" t="T13" r="T14" b="T15"/>
            <a:pathLst>
              <a:path w="9150350" h="1588">
                <a:moveTo>
                  <a:pt x="0" y="2"/>
                </a:moveTo>
                <a:lnTo>
                  <a:pt x="0" y="0"/>
                </a:lnTo>
                <a:lnTo>
                  <a:pt x="25417" y="2"/>
                </a:lnTo>
                <a:lnTo>
                  <a:pt x="0" y="2"/>
                </a:lnTo>
                <a:close/>
              </a:path>
            </a:pathLst>
          </a:custGeom>
          <a:gradFill rotWithShape="0">
            <a:gsLst>
              <a:gs pos="0">
                <a:srgbClr val="5F90D8"/>
              </a:gs>
              <a:gs pos="100000">
                <a:srgbClr val="1A4F8F"/>
              </a:gs>
            </a:gsLst>
            <a:lin ang="13800000" scaled="1"/>
          </a:gradFill>
          <a:ln>
            <a:noFill/>
          </a:ln>
          <a:effectLst>
            <a:outerShdw dist="38160" dir="5400000" algn="ctr" rotWithShape="0">
              <a:srgbClr val="000000">
                <a:alpha val="35036"/>
              </a:srgbClr>
            </a:outerShdw>
          </a:effectLst>
          <a:extLst>
            <a:ext uri="{91240B29-F687-4F45-9708-019B960494DF}">
              <a14:hiddenLine xmlns:a14="http://schemas.microsoft.com/office/drawing/2010/main" xmlns="" w="9525" cap="flat">
                <a:solidFill>
                  <a:srgbClr val="3465A4"/>
                </a:solidFill>
                <a:round/>
                <a:headEnd/>
                <a:tailEnd/>
              </a14:hiddenLine>
            </a:ext>
          </a:extLst>
        </p:spPr>
        <p:txBody>
          <a:bodyPr wrap="none" anchor="ctr"/>
          <a:lstStyle/>
          <a:p>
            <a:endParaRPr lang="en-US"/>
          </a:p>
        </p:txBody>
      </p:sp>
      <p:sp>
        <p:nvSpPr>
          <p:cNvPr id="1030" name="Rectangle 5">
            <a:extLst>
              <a:ext uri="{FF2B5EF4-FFF2-40B4-BE49-F238E27FC236}">
                <a16:creationId xmlns:a16="http://schemas.microsoft.com/office/drawing/2014/main" xmlns="" id="{261C16BA-C045-4E57-AE70-066D1F825C8A}"/>
              </a:ext>
            </a:extLst>
          </p:cNvPr>
          <p:cNvSpPr>
            <a:spLocks noChangeArrowheads="1"/>
          </p:cNvSpPr>
          <p:nvPr/>
        </p:nvSpPr>
        <p:spPr bwMode="auto">
          <a:xfrm>
            <a:off x="1006475" y="4297363"/>
            <a:ext cx="6323013" cy="1065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031" name="Rectangle 6">
            <a:extLst>
              <a:ext uri="{FF2B5EF4-FFF2-40B4-BE49-F238E27FC236}">
                <a16:creationId xmlns:a16="http://schemas.microsoft.com/office/drawing/2014/main" xmlns="" id="{1C6286CB-EB69-4674-B90C-2755880B10BB}"/>
              </a:ext>
            </a:extLst>
          </p:cNvPr>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32" name="Rectangle 7">
            <a:extLst>
              <a:ext uri="{FF2B5EF4-FFF2-40B4-BE49-F238E27FC236}">
                <a16:creationId xmlns:a16="http://schemas.microsoft.com/office/drawing/2014/main" xmlns="" id="{8A29E295-5B19-40CD-9FF0-5BC28F1E9521}"/>
              </a:ext>
            </a:extLst>
          </p:cNvPr>
          <p:cNvSpPr>
            <a:spLocks noGrp="1" noChangeArrowheads="1"/>
          </p:cNvSpPr>
          <p:nvPr>
            <p:ph type="body" idx="1"/>
          </p:nvPr>
        </p:nvSpPr>
        <p:spPr bwMode="auto">
          <a:xfrm>
            <a:off x="457200" y="1604963"/>
            <a:ext cx="8226425" cy="397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2844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pic>
        <p:nvPicPr>
          <p:cNvPr id="1033" name="Picture 5">
            <a:extLst>
              <a:ext uri="{FF2B5EF4-FFF2-40B4-BE49-F238E27FC236}">
                <a16:creationId xmlns:a16="http://schemas.microsoft.com/office/drawing/2014/main" xmlns="" id="{D86DC772-3BD4-46D8-AE0D-5C70F71D63C9}"/>
              </a:ext>
            </a:extLst>
          </p:cNvPr>
          <p:cNvPicPr>
            <a:picLocks noChangeAspect="1" noChangeArrowheads="1"/>
          </p:cNvPicPr>
          <p:nvPr userDrawn="1"/>
        </p:nvPicPr>
        <p:blipFill>
          <a:blip r:embed="rId6">
            <a:extLst>
              <a:ext uri="{28A0092B-C50C-407E-A947-70E740481C1C}">
                <a14:useLocalDpi xmlns:a14="http://schemas.microsoft.com/office/drawing/2010/main" xmlns="" val="0"/>
              </a:ext>
            </a:extLst>
          </a:blip>
          <a:srcRect/>
          <a:stretch>
            <a:fillRect/>
          </a:stretch>
        </p:blipFill>
        <p:spPr bwMode="auto">
          <a:xfrm>
            <a:off x="7391400" y="5768975"/>
            <a:ext cx="1414463" cy="7477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757" r:id="rId1"/>
    <p:sldLayoutId id="2147483758" r:id="rId2"/>
  </p:sldLayoutIdLst>
  <p:hf hdr="0" ftr="0" dt="0"/>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Arial Unicode MS" panose="020B0604020202020204" pitchFamily="34" charset="-128"/>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9pPr>
    </p:titleStyle>
    <p:bodyStyle>
      <a:lvl1pPr marL="342900" indent="-342900" algn="l" defTabSz="457200" rtl="0" eaLnBrk="0" fontAlgn="base" hangingPunct="0">
        <a:lnSpc>
          <a:spcPct val="93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Arial Unicode MS" panose="020B0604020202020204" pitchFamily="34" charset="-128"/>
          <a:cs typeface="+mn-cs"/>
        </a:defRPr>
      </a:lvl1pPr>
      <a:lvl2pPr marL="742950" indent="-285750" algn="l" defTabSz="457200" rtl="0" eaLnBrk="0" fontAlgn="base" hangingPunct="0">
        <a:lnSpc>
          <a:spcPct val="93000"/>
        </a:lnSpc>
        <a:spcBef>
          <a:spcPts val="1138"/>
        </a:spcBef>
        <a:spcAft>
          <a:spcPct val="0"/>
        </a:spcAft>
        <a:buClr>
          <a:srgbClr val="000000"/>
        </a:buClr>
        <a:buSzPct val="100000"/>
        <a:buFont typeface="Times New Roman" panose="02020603050405020304" pitchFamily="18" charset="0"/>
        <a:defRPr sz="2800" kern="1200">
          <a:solidFill>
            <a:srgbClr val="000000"/>
          </a:solidFill>
          <a:latin typeface="+mn-lt"/>
          <a:ea typeface="Arial Unicode MS" panose="020B0604020202020204" pitchFamily="34" charset="-128"/>
          <a:cs typeface="+mn-cs"/>
        </a:defRPr>
      </a:lvl2pPr>
      <a:lvl3pPr marL="1143000" indent="-228600" algn="l" defTabSz="457200" rtl="0" eaLnBrk="0" fontAlgn="base" hangingPunct="0">
        <a:lnSpc>
          <a:spcPct val="93000"/>
        </a:lnSpc>
        <a:spcBef>
          <a:spcPts val="850"/>
        </a:spcBef>
        <a:spcAft>
          <a:spcPct val="0"/>
        </a:spcAft>
        <a:buClr>
          <a:srgbClr val="000000"/>
        </a:buClr>
        <a:buSzPct val="100000"/>
        <a:buFont typeface="Times New Roman" panose="02020603050405020304" pitchFamily="18" charset="0"/>
        <a:defRPr sz="2400" kern="1200">
          <a:solidFill>
            <a:srgbClr val="000000"/>
          </a:solidFill>
          <a:latin typeface="+mn-lt"/>
          <a:ea typeface="Arial Unicode MS" panose="020B0604020202020204" pitchFamily="34" charset="-128"/>
          <a:cs typeface="+mn-cs"/>
        </a:defRPr>
      </a:lvl3pPr>
      <a:lvl4pPr marL="1600200" indent="-228600" algn="l" defTabSz="457200" rtl="0" eaLnBrk="0" fontAlgn="base" hangingPunct="0">
        <a:lnSpc>
          <a:spcPct val="93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Arial Unicode MS" panose="020B0604020202020204" pitchFamily="34" charset="-128"/>
          <a:cs typeface="+mn-cs"/>
        </a:defRPr>
      </a:lvl4pPr>
      <a:lvl5pPr marL="2057400" indent="-228600" algn="l" defTabSz="457200" rtl="0" eaLnBrk="0" fontAlgn="base" hangingPunct="0">
        <a:lnSpc>
          <a:spcPct val="93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Arial Unicode MS" panose="020B060402020202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xmlns="" id="{19F6139C-A978-4700-A4CB-0AD4B6638C4D}"/>
              </a:ext>
            </a:extLst>
          </p:cNvPr>
          <p:cNvSpPr>
            <a:spLocks noChangeArrowheads="1"/>
          </p:cNvSpPr>
          <p:nvPr/>
        </p:nvSpPr>
        <p:spPr bwMode="auto">
          <a:xfrm>
            <a:off x="731838" y="984250"/>
            <a:ext cx="7726362" cy="1219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b"/>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2400"/>
              <a:t/>
            </a:r>
            <a:br>
              <a:rPr lang="en-US" altLang="en-US" sz="2400"/>
            </a:br>
            <a:r>
              <a:rPr lang="en-US" altLang="en-US" sz="2400"/>
              <a:t/>
            </a:r>
            <a:br>
              <a:rPr lang="en-US" altLang="en-US" sz="2400"/>
            </a:br>
            <a:r>
              <a:rPr lang="en-US" altLang="en-US" sz="4400" b="1">
                <a:solidFill>
                  <a:srgbClr val="24327B"/>
                </a:solidFill>
              </a:rPr>
              <a:t>Oral Health for Mothers, Infants and Children</a:t>
            </a:r>
          </a:p>
        </p:txBody>
      </p:sp>
      <p:sp>
        <p:nvSpPr>
          <p:cNvPr id="5123" name="Rectangle 2">
            <a:extLst>
              <a:ext uri="{FF2B5EF4-FFF2-40B4-BE49-F238E27FC236}">
                <a16:creationId xmlns:a16="http://schemas.microsoft.com/office/drawing/2014/main" xmlns="" id="{E2EC5794-9DC0-4291-A8E7-0BF0A76EBC46}"/>
              </a:ext>
            </a:extLst>
          </p:cNvPr>
          <p:cNvSpPr>
            <a:spLocks noChangeArrowheads="1"/>
          </p:cNvSpPr>
          <p:nvPr/>
        </p:nvSpPr>
        <p:spPr bwMode="auto">
          <a:xfrm>
            <a:off x="306388" y="2397125"/>
            <a:ext cx="8151812"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 tIns="45000" rIns="45720" bIns="45000"/>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spcAft>
                <a:spcPts val="600"/>
              </a:spcAft>
              <a:buClrTx/>
              <a:buFontTx/>
              <a:buNone/>
              <a:defRPr/>
            </a:pPr>
            <a:r>
              <a:rPr lang="en-US" altLang="en-US" sz="2400" b="1" dirty="0">
                <a:solidFill>
                  <a:srgbClr val="24327B"/>
                </a:solidFill>
              </a:rPr>
              <a:t>Dr. Tammy Gierke Button, DDS, MSD </a:t>
            </a:r>
          </a:p>
          <a:p>
            <a:pPr algn="ctr" eaLnBrk="1">
              <a:lnSpc>
                <a:spcPct val="100000"/>
              </a:lnSpc>
              <a:spcBef>
                <a:spcPct val="0"/>
              </a:spcBef>
              <a:spcAft>
                <a:spcPts val="600"/>
              </a:spcAft>
              <a:buClrTx/>
              <a:buFontTx/>
              <a:buNone/>
              <a:defRPr/>
            </a:pPr>
            <a:r>
              <a:rPr lang="en-US" altLang="en-US" sz="1800" dirty="0">
                <a:solidFill>
                  <a:srgbClr val="24327B"/>
                </a:solidFill>
              </a:rPr>
              <a:t>Pediatric Dentist</a:t>
            </a:r>
          </a:p>
          <a:p>
            <a:pPr algn="ctr" eaLnBrk="1">
              <a:lnSpc>
                <a:spcPct val="100000"/>
              </a:lnSpc>
              <a:spcBef>
                <a:spcPct val="0"/>
              </a:spcBef>
              <a:spcAft>
                <a:spcPts val="600"/>
              </a:spcAft>
              <a:buClrTx/>
              <a:buFontTx/>
              <a:buNone/>
              <a:defRPr/>
            </a:pPr>
            <a:r>
              <a:rPr lang="en-US" altLang="en-US" sz="1800" dirty="0">
                <a:solidFill>
                  <a:srgbClr val="24327B"/>
                </a:solidFill>
              </a:rPr>
              <a:t>Executive Director, Southshore Skipping Stones</a:t>
            </a:r>
          </a:p>
          <a:p>
            <a:pPr algn="ctr" eaLnBrk="1">
              <a:lnSpc>
                <a:spcPct val="100000"/>
              </a:lnSpc>
              <a:spcBef>
                <a:spcPct val="0"/>
              </a:spcBef>
              <a:spcAft>
                <a:spcPts val="600"/>
              </a:spcAft>
              <a:buClrTx/>
              <a:buFontTx/>
              <a:buNone/>
              <a:defRPr/>
            </a:pPr>
            <a:endParaRPr lang="en-US" altLang="en-US" sz="1050" dirty="0"/>
          </a:p>
          <a:p>
            <a:pPr algn="ctr" eaLnBrk="1">
              <a:lnSpc>
                <a:spcPct val="100000"/>
              </a:lnSpc>
              <a:spcBef>
                <a:spcPct val="0"/>
              </a:spcBef>
              <a:spcAft>
                <a:spcPts val="600"/>
              </a:spcAft>
              <a:buClrTx/>
              <a:buFontTx/>
              <a:buNone/>
              <a:defRPr/>
            </a:pPr>
            <a:r>
              <a:rPr lang="en-US" altLang="en-US" sz="2400" b="1" dirty="0">
                <a:solidFill>
                  <a:srgbClr val="24327B"/>
                </a:solidFill>
              </a:rPr>
              <a:t>Dr. James R. Miller, DDS, MSD, PhD</a:t>
            </a:r>
          </a:p>
          <a:p>
            <a:pPr algn="ctr" eaLnBrk="1">
              <a:lnSpc>
                <a:spcPct val="100000"/>
              </a:lnSpc>
              <a:spcBef>
                <a:spcPct val="0"/>
              </a:spcBef>
              <a:spcAft>
                <a:spcPts val="600"/>
              </a:spcAft>
              <a:buClrTx/>
              <a:buFontTx/>
              <a:buNone/>
              <a:defRPr/>
            </a:pPr>
            <a:r>
              <a:rPr lang="en-US" altLang="en-US" sz="1800" dirty="0">
                <a:solidFill>
                  <a:srgbClr val="24327B"/>
                </a:solidFill>
              </a:rPr>
              <a:t>State Oral Health Director</a:t>
            </a:r>
          </a:p>
          <a:p>
            <a:pPr algn="ctr" eaLnBrk="1">
              <a:lnSpc>
                <a:spcPct val="100000"/>
              </a:lnSpc>
              <a:spcBef>
                <a:spcPct val="0"/>
              </a:spcBef>
              <a:spcAft>
                <a:spcPts val="600"/>
              </a:spcAft>
              <a:buClrTx/>
              <a:buFontTx/>
              <a:buNone/>
              <a:defRPr/>
            </a:pPr>
            <a:r>
              <a:rPr lang="en-US" altLang="en-US" sz="1800" dirty="0">
                <a:solidFill>
                  <a:srgbClr val="24327B"/>
                </a:solidFill>
              </a:rPr>
              <a:t>Indiana State Department of Health</a:t>
            </a:r>
            <a:endParaRPr lang="en-US" altLang="en-US" sz="1800" dirty="0"/>
          </a:p>
        </p:txBody>
      </p:sp>
      <p:pic>
        <p:nvPicPr>
          <p:cNvPr id="5124" name="Picture 4">
            <a:extLst>
              <a:ext uri="{FF2B5EF4-FFF2-40B4-BE49-F238E27FC236}">
                <a16:creationId xmlns:a16="http://schemas.microsoft.com/office/drawing/2014/main" xmlns="" id="{CEEC7809-BBD7-4FB9-808F-52FB5F64416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238" y="5732463"/>
            <a:ext cx="844550" cy="885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125" name="TextBox 1">
            <a:extLst>
              <a:ext uri="{FF2B5EF4-FFF2-40B4-BE49-F238E27FC236}">
                <a16:creationId xmlns:a16="http://schemas.microsoft.com/office/drawing/2014/main" xmlns="" id="{04357B65-4457-4965-ABB5-76F8434F7503}"/>
              </a:ext>
            </a:extLst>
          </p:cNvPr>
          <p:cNvSpPr txBox="1">
            <a:spLocks noChangeArrowheads="1"/>
          </p:cNvSpPr>
          <p:nvPr/>
        </p:nvSpPr>
        <p:spPr bwMode="auto">
          <a:xfrm>
            <a:off x="2819400" y="6021388"/>
            <a:ext cx="2895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tLang="en-US" sz="1400" b="1" dirty="0">
                <a:solidFill>
                  <a:srgbClr val="24327B"/>
                </a:solidFill>
              </a:rPr>
              <a:t>December 2021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xmlns="" id="{A172EB8D-4C2A-4A2F-9554-CF8744FDB097}"/>
              </a:ext>
            </a:extLst>
          </p:cNvPr>
          <p:cNvSpPr>
            <a:spLocks noChangeArrowheads="1"/>
          </p:cNvSpPr>
          <p:nvPr/>
        </p:nvSpPr>
        <p:spPr bwMode="auto">
          <a:xfrm>
            <a:off x="1190625" y="1828800"/>
            <a:ext cx="7283450" cy="3968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285750"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1pPr>
            <a:lvl2pPr marL="741363"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2pPr>
            <a:lvl3pPr marL="1198563"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3pPr>
            <a:lvl4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4pPr>
            <a:lvl5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9pPr>
          </a:lstStyle>
          <a:p>
            <a:pPr eaLnBrk="1">
              <a:buSzPct val="100000"/>
              <a:defRPr/>
            </a:pPr>
            <a:endParaRPr lang="en-US" altLang="en-US" sz="1400" dirty="0">
              <a:solidFill>
                <a:srgbClr val="24327B"/>
              </a:solidFill>
              <a:latin typeface="+mj-lt"/>
              <a:ea typeface="+mn-ea"/>
            </a:endParaRPr>
          </a:p>
          <a:p>
            <a:pPr marL="1588" indent="0" eaLnBrk="1">
              <a:buClr>
                <a:srgbClr val="7030A0"/>
              </a:buClr>
              <a:buSzPct val="100000"/>
              <a:defRPr/>
            </a:pPr>
            <a:r>
              <a:rPr lang="en-US" altLang="en-US" sz="2800" b="1" u="sng" dirty="0">
                <a:solidFill>
                  <a:srgbClr val="24327B"/>
                </a:solidFill>
                <a:latin typeface="+mj-lt"/>
                <a:ea typeface="+mn-ea"/>
              </a:rPr>
              <a:t>Dental Caries</a:t>
            </a:r>
          </a:p>
          <a:p>
            <a:pPr lvl="1" eaLnBrk="1">
              <a:buClr>
                <a:srgbClr val="7030A0"/>
              </a:buClr>
              <a:buSzPct val="100000"/>
              <a:buFont typeface="Arial" panose="020B0604020202020204" pitchFamily="34" charset="0"/>
              <a:buChar char="•"/>
              <a:defRPr/>
            </a:pPr>
            <a:endParaRPr lang="en-US" altLang="en-US" sz="800" dirty="0">
              <a:solidFill>
                <a:srgbClr val="24327B"/>
              </a:solidFill>
              <a:latin typeface="+mj-lt"/>
              <a:ea typeface="+mn-ea"/>
            </a:endParaRPr>
          </a:p>
          <a:p>
            <a:pPr lvl="1" eaLnBrk="1">
              <a:buClr>
                <a:srgbClr val="7030A0"/>
              </a:buClr>
              <a:buSzPct val="100000"/>
              <a:buFont typeface="Arial" panose="020B0604020202020204" pitchFamily="34" charset="0"/>
              <a:buChar char="•"/>
              <a:defRPr/>
            </a:pPr>
            <a:r>
              <a:rPr lang="en-US" altLang="en-US" sz="2200" dirty="0">
                <a:solidFill>
                  <a:srgbClr val="24327B"/>
                </a:solidFill>
                <a:latin typeface="+mj-lt"/>
                <a:ea typeface="+mn-ea"/>
              </a:rPr>
              <a:t>Pregnancy does not weaken teeth </a:t>
            </a:r>
            <a:br>
              <a:rPr lang="en-US" altLang="en-US" sz="2200" dirty="0">
                <a:solidFill>
                  <a:srgbClr val="24327B"/>
                </a:solidFill>
                <a:latin typeface="+mj-lt"/>
                <a:ea typeface="+mn-ea"/>
              </a:rPr>
            </a:br>
            <a:r>
              <a:rPr lang="en-US" altLang="en-US" sz="2200" dirty="0">
                <a:solidFill>
                  <a:srgbClr val="24327B"/>
                </a:solidFill>
                <a:latin typeface="+mj-lt"/>
                <a:ea typeface="+mn-ea"/>
              </a:rPr>
              <a:t>or necessarily predispose women to tooth decay.</a:t>
            </a:r>
          </a:p>
          <a:p>
            <a:pPr lvl="1" eaLnBrk="1">
              <a:buClr>
                <a:srgbClr val="7030A0"/>
              </a:buClr>
              <a:buSzPct val="100000"/>
              <a:buFont typeface="Arial" panose="020B0604020202020204" pitchFamily="34" charset="0"/>
              <a:buChar char="•"/>
              <a:defRPr/>
            </a:pPr>
            <a:endParaRPr lang="en-US" altLang="en-US" sz="1100" dirty="0">
              <a:solidFill>
                <a:srgbClr val="24327B"/>
              </a:solidFill>
              <a:latin typeface="+mj-lt"/>
              <a:ea typeface="+mn-ea"/>
            </a:endParaRPr>
          </a:p>
          <a:p>
            <a:pPr lvl="1" eaLnBrk="1">
              <a:buClr>
                <a:srgbClr val="7030A0"/>
              </a:buClr>
              <a:buSzPct val="100000"/>
              <a:buFont typeface="Arial" panose="020B0604020202020204" pitchFamily="34" charset="0"/>
              <a:buChar char="•"/>
              <a:defRPr/>
            </a:pPr>
            <a:r>
              <a:rPr lang="en-US" altLang="en-US" sz="2200" dirty="0">
                <a:solidFill>
                  <a:srgbClr val="24327B"/>
                </a:solidFill>
                <a:latin typeface="+mj-lt"/>
                <a:ea typeface="+mn-ea"/>
              </a:rPr>
              <a:t>Pregnancy does not cause minerals to be removed from teeth.</a:t>
            </a:r>
          </a:p>
          <a:p>
            <a:pPr lvl="1" eaLnBrk="1">
              <a:buClr>
                <a:srgbClr val="7030A0"/>
              </a:buClr>
              <a:buSzPct val="100000"/>
              <a:buFont typeface="Arial" panose="020B0604020202020204" pitchFamily="34" charset="0"/>
              <a:buChar char="•"/>
              <a:defRPr/>
            </a:pPr>
            <a:endParaRPr lang="en-US" altLang="en-US" sz="1100" dirty="0">
              <a:solidFill>
                <a:srgbClr val="24327B"/>
              </a:solidFill>
              <a:latin typeface="+mj-lt"/>
              <a:ea typeface="+mn-ea"/>
            </a:endParaRPr>
          </a:p>
          <a:p>
            <a:pPr lvl="1" eaLnBrk="1">
              <a:buClr>
                <a:srgbClr val="7030A0"/>
              </a:buClr>
              <a:buSzPct val="100000"/>
              <a:buFont typeface="Arial" panose="020B0604020202020204" pitchFamily="34" charset="0"/>
              <a:buChar char="•"/>
              <a:defRPr/>
            </a:pPr>
            <a:r>
              <a:rPr lang="en-US" altLang="en-US" sz="2200" dirty="0">
                <a:solidFill>
                  <a:srgbClr val="24327B"/>
                </a:solidFill>
                <a:ea typeface="+mn-ea"/>
              </a:rPr>
              <a:t>However, changes in dietary habits, frequent acid challenges and hormonal changes may add to the risk of dental caries during pregnancy.</a:t>
            </a:r>
          </a:p>
          <a:p>
            <a:pPr lvl="1" eaLnBrk="1">
              <a:buClr>
                <a:srgbClr val="7030A0"/>
              </a:buClr>
              <a:buSzPct val="100000"/>
              <a:buFont typeface="Arial" panose="020B0604020202020204" pitchFamily="34" charset="0"/>
              <a:buChar char="•"/>
              <a:defRPr/>
            </a:pPr>
            <a:endParaRPr lang="en-US" altLang="en-US" sz="2800" dirty="0">
              <a:solidFill>
                <a:srgbClr val="24327B"/>
              </a:solidFill>
              <a:latin typeface="+mj-lt"/>
              <a:ea typeface="+mn-ea"/>
            </a:endParaRPr>
          </a:p>
          <a:p>
            <a:pPr algn="ctr" eaLnBrk="1">
              <a:buSzPct val="100000"/>
              <a:defRPr/>
            </a:pPr>
            <a:endParaRPr lang="en-US" altLang="en-US" sz="2800" dirty="0">
              <a:solidFill>
                <a:srgbClr val="7030A0"/>
              </a:solidFill>
              <a:latin typeface="Palatino Linotype" panose="02040502050505030304" pitchFamily="18" charset="0"/>
              <a:ea typeface="+mn-ea"/>
            </a:endParaRPr>
          </a:p>
        </p:txBody>
      </p:sp>
      <p:pic>
        <p:nvPicPr>
          <p:cNvPr id="22531" name="Picture 2">
            <a:extLst>
              <a:ext uri="{FF2B5EF4-FFF2-40B4-BE49-F238E27FC236}">
                <a16:creationId xmlns:a16="http://schemas.microsoft.com/office/drawing/2014/main" xmlns="" id="{B67EC4F5-B737-4F03-902E-7579DB31335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4825" y="5518150"/>
            <a:ext cx="1371600" cy="9985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2532" name="TextBox 4">
            <a:extLst>
              <a:ext uri="{FF2B5EF4-FFF2-40B4-BE49-F238E27FC236}">
                <a16:creationId xmlns:a16="http://schemas.microsoft.com/office/drawing/2014/main" xmlns="" id="{4DCE1586-5B51-4749-8DB2-98589A154130}"/>
              </a:ext>
            </a:extLst>
          </p:cNvPr>
          <p:cNvSpPr txBox="1">
            <a:spLocks noChangeArrowheads="1"/>
          </p:cNvSpPr>
          <p:nvPr/>
        </p:nvSpPr>
        <p:spPr bwMode="auto">
          <a:xfrm>
            <a:off x="1517650" y="612775"/>
            <a:ext cx="6629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tLang="en-US" sz="3600" b="1">
                <a:solidFill>
                  <a:srgbClr val="24327B"/>
                </a:solidFill>
              </a:rPr>
              <a:t>Changes to oral health </a:t>
            </a:r>
            <a:br>
              <a:rPr lang="en-US" altLang="en-US" sz="3600" b="1">
                <a:solidFill>
                  <a:srgbClr val="24327B"/>
                </a:solidFill>
              </a:rPr>
            </a:br>
            <a:r>
              <a:rPr lang="en-US" altLang="en-US" sz="3600" b="1">
                <a:solidFill>
                  <a:srgbClr val="24327B"/>
                </a:solidFill>
              </a:rPr>
              <a:t>of mother during pregnancy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xmlns="" id="{80E879D5-B9FF-40CD-851E-28C867AFDA48}"/>
              </a:ext>
            </a:extLst>
          </p:cNvPr>
          <p:cNvSpPr>
            <a:spLocks noChangeArrowheads="1"/>
          </p:cNvSpPr>
          <p:nvPr/>
        </p:nvSpPr>
        <p:spPr bwMode="auto">
          <a:xfrm>
            <a:off x="457200" y="990600"/>
            <a:ext cx="8259763"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3600" b="1">
                <a:solidFill>
                  <a:srgbClr val="24327B"/>
                </a:solidFill>
              </a:rPr>
              <a:t>Dental caries, periodontal disease </a:t>
            </a:r>
            <a:br>
              <a:rPr lang="en-US" altLang="en-US" sz="3600" b="1">
                <a:solidFill>
                  <a:srgbClr val="24327B"/>
                </a:solidFill>
              </a:rPr>
            </a:br>
            <a:r>
              <a:rPr lang="en-US" altLang="en-US" sz="3600" b="1">
                <a:solidFill>
                  <a:srgbClr val="24327B"/>
                </a:solidFill>
              </a:rPr>
              <a:t>and pregnancy outcomes</a:t>
            </a:r>
          </a:p>
        </p:txBody>
      </p:sp>
      <p:sp>
        <p:nvSpPr>
          <p:cNvPr id="24579" name="Rectangle 2">
            <a:extLst>
              <a:ext uri="{FF2B5EF4-FFF2-40B4-BE49-F238E27FC236}">
                <a16:creationId xmlns:a16="http://schemas.microsoft.com/office/drawing/2014/main" xmlns="" id="{082ABAE8-CF3C-4CD5-900E-B9588DFF16CA}"/>
              </a:ext>
            </a:extLst>
          </p:cNvPr>
          <p:cNvSpPr>
            <a:spLocks noChangeArrowheads="1"/>
          </p:cNvSpPr>
          <p:nvPr/>
        </p:nvSpPr>
        <p:spPr bwMode="auto">
          <a:xfrm>
            <a:off x="609600" y="2362200"/>
            <a:ext cx="8229600" cy="266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0713" indent="-511175">
              <a:lnSpc>
                <a:spcPct val="93000"/>
              </a:lnSpc>
              <a:spcBef>
                <a:spcPts val="1425"/>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00000"/>
              </a:lnSpc>
              <a:spcBef>
                <a:spcPct val="0"/>
              </a:spcBef>
              <a:spcAft>
                <a:spcPts val="1200"/>
              </a:spcAft>
              <a:buClr>
                <a:srgbClr val="24327B"/>
              </a:buClr>
              <a:buFont typeface="Arial" panose="020B0604020202020204" pitchFamily="34" charset="0"/>
              <a:buChar char="•"/>
            </a:pPr>
            <a:r>
              <a:rPr lang="en-US" altLang="en-US" sz="2800">
                <a:solidFill>
                  <a:srgbClr val="24327B"/>
                </a:solidFill>
              </a:rPr>
              <a:t>Tooth decay and gum disease are bacterial and/or inflammatory diseases. </a:t>
            </a:r>
          </a:p>
          <a:p>
            <a:pPr eaLnBrk="1">
              <a:lnSpc>
                <a:spcPct val="100000"/>
              </a:lnSpc>
              <a:spcBef>
                <a:spcPct val="0"/>
              </a:spcBef>
              <a:spcAft>
                <a:spcPts val="1200"/>
              </a:spcAft>
              <a:buClr>
                <a:srgbClr val="24327B"/>
              </a:buClr>
              <a:buFont typeface="Arial" panose="020B0604020202020204" pitchFamily="34" charset="0"/>
              <a:buChar char="•"/>
            </a:pPr>
            <a:r>
              <a:rPr lang="en-US" altLang="en-US" sz="2800">
                <a:solidFill>
                  <a:srgbClr val="24327B"/>
                </a:solidFill>
              </a:rPr>
              <a:t>Any infection or inflammation during pregnancy can be a concern for the health and safety of the mother and her unborn child.</a:t>
            </a:r>
          </a:p>
          <a:p>
            <a:pPr eaLnBrk="1">
              <a:lnSpc>
                <a:spcPct val="100000"/>
              </a:lnSpc>
              <a:spcBef>
                <a:spcPct val="0"/>
              </a:spcBef>
              <a:spcAft>
                <a:spcPts val="1200"/>
              </a:spcAft>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ct val="0"/>
              </a:spcBef>
              <a:spcAft>
                <a:spcPts val="1200"/>
              </a:spcAft>
              <a:buClr>
                <a:srgbClr val="24327B"/>
              </a:buClr>
              <a:buFontTx/>
              <a:buNone/>
            </a:pPr>
            <a:endParaRPr lang="en-US" altLang="en-US" sz="2800">
              <a:solidFill>
                <a:srgbClr val="24327B"/>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xmlns="" id="{75E48233-1133-4F16-A1DB-3244809CABFF}"/>
              </a:ext>
            </a:extLst>
          </p:cNvPr>
          <p:cNvSpPr>
            <a:spLocks noChangeArrowheads="1"/>
          </p:cNvSpPr>
          <p:nvPr/>
        </p:nvSpPr>
        <p:spPr bwMode="auto">
          <a:xfrm>
            <a:off x="557213" y="685800"/>
            <a:ext cx="7920037"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3600" b="1">
                <a:solidFill>
                  <a:srgbClr val="24327B"/>
                </a:solidFill>
              </a:rPr>
              <a:t>Dental caries</a:t>
            </a:r>
            <a:br>
              <a:rPr lang="en-US" altLang="en-US" sz="3600" b="1">
                <a:solidFill>
                  <a:srgbClr val="24327B"/>
                </a:solidFill>
              </a:rPr>
            </a:br>
            <a:r>
              <a:rPr lang="en-US" altLang="en-US" sz="3600" b="1">
                <a:solidFill>
                  <a:srgbClr val="24327B"/>
                </a:solidFill>
              </a:rPr>
              <a:t>and pregnancy outcomes</a:t>
            </a:r>
          </a:p>
        </p:txBody>
      </p:sp>
      <p:sp>
        <p:nvSpPr>
          <p:cNvPr id="16386" name="Rectangle 2">
            <a:extLst>
              <a:ext uri="{FF2B5EF4-FFF2-40B4-BE49-F238E27FC236}">
                <a16:creationId xmlns:a16="http://schemas.microsoft.com/office/drawing/2014/main" xmlns="" id="{E7B3E978-D84C-4B53-9F89-21A99512523F}"/>
              </a:ext>
            </a:extLst>
          </p:cNvPr>
          <p:cNvSpPr>
            <a:spLocks noChangeArrowheads="1"/>
          </p:cNvSpPr>
          <p:nvPr/>
        </p:nvSpPr>
        <p:spPr bwMode="auto">
          <a:xfrm>
            <a:off x="1004888" y="2133600"/>
            <a:ext cx="7469187" cy="312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2300" indent="-512763">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1pPr>
            <a:lvl2pPr>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2pPr>
            <a:lvl3pPr>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3pPr>
            <a:lvl4pPr>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4pPr>
            <a:lvl5pPr marL="1077913" indent="-21590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5pPr>
            <a:lvl6pPr marL="1535113" indent="-2159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6pPr>
            <a:lvl7pPr marL="1992313" indent="-2159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7pPr>
            <a:lvl8pPr marL="2449513" indent="-2159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8pPr>
            <a:lvl9pPr marL="2906713" indent="-2159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9pPr>
          </a:lstStyle>
          <a:p>
            <a:pPr marL="109537" indent="0" eaLnBrk="1">
              <a:spcBef>
                <a:spcPts val="400"/>
              </a:spcBef>
              <a:buClr>
                <a:srgbClr val="4F81BD"/>
              </a:buClr>
              <a:buSzPct val="100000"/>
              <a:defRPr/>
            </a:pPr>
            <a:r>
              <a:rPr lang="en-US" altLang="en-US" sz="2600" b="1" dirty="0">
                <a:solidFill>
                  <a:srgbClr val="24327B"/>
                </a:solidFill>
                <a:ea typeface="+mn-ea"/>
              </a:rPr>
              <a:t>Tooth decay </a:t>
            </a:r>
            <a:r>
              <a:rPr lang="en-US" altLang="en-US" sz="2600" dirty="0">
                <a:solidFill>
                  <a:srgbClr val="24327B"/>
                </a:solidFill>
                <a:ea typeface="+mn-ea"/>
              </a:rPr>
              <a:t>during pregnancy </a:t>
            </a:r>
            <a:r>
              <a:rPr lang="en-US" altLang="en-US" sz="2600" b="1" dirty="0">
                <a:solidFill>
                  <a:srgbClr val="24327B"/>
                </a:solidFill>
                <a:ea typeface="+mn-ea"/>
              </a:rPr>
              <a:t>may influence </a:t>
            </a:r>
            <a:r>
              <a:rPr lang="en-US" altLang="en-US" sz="2600" dirty="0">
                <a:solidFill>
                  <a:srgbClr val="24327B"/>
                </a:solidFill>
                <a:ea typeface="+mn-ea"/>
              </a:rPr>
              <a:t>pregnancy outcomes via inflammation pathways and has been </a:t>
            </a:r>
            <a:r>
              <a:rPr lang="en-US" altLang="en-US" sz="2600" i="1" dirty="0">
                <a:solidFill>
                  <a:srgbClr val="24327B"/>
                </a:solidFill>
                <a:ea typeface="+mn-ea"/>
              </a:rPr>
              <a:t>associated</a:t>
            </a:r>
            <a:r>
              <a:rPr lang="en-US" altLang="en-US" sz="2600" dirty="0">
                <a:solidFill>
                  <a:srgbClr val="24327B"/>
                </a:solidFill>
                <a:ea typeface="+mn-ea"/>
              </a:rPr>
              <a:t> with:</a:t>
            </a:r>
          </a:p>
          <a:p>
            <a:pPr marL="566737" indent="-457200" eaLnBrk="1">
              <a:spcBef>
                <a:spcPts val="400"/>
              </a:spcBef>
              <a:buClr>
                <a:srgbClr val="4F81BD"/>
              </a:buClr>
              <a:buSzPct val="100000"/>
              <a:buFont typeface="Arial" panose="020B0604020202020204" pitchFamily="34" charset="0"/>
              <a:buChar char="•"/>
              <a:defRPr/>
            </a:pPr>
            <a:r>
              <a:rPr lang="en-US" altLang="en-US" sz="2600" dirty="0">
                <a:solidFill>
                  <a:srgbClr val="24327B"/>
                </a:solidFill>
                <a:ea typeface="+mn-ea"/>
              </a:rPr>
              <a:t>Pre-term birth;</a:t>
            </a:r>
          </a:p>
          <a:p>
            <a:pPr marL="566737" indent="-457200" eaLnBrk="1">
              <a:spcBef>
                <a:spcPts val="400"/>
              </a:spcBef>
              <a:buClr>
                <a:srgbClr val="4F81BD"/>
              </a:buClr>
              <a:buSzPct val="100000"/>
              <a:buFont typeface="Arial" panose="020B0604020202020204" pitchFamily="34" charset="0"/>
              <a:buChar char="•"/>
              <a:defRPr/>
            </a:pPr>
            <a:r>
              <a:rPr lang="en-US" altLang="en-US" sz="2600" dirty="0">
                <a:solidFill>
                  <a:srgbClr val="24327B"/>
                </a:solidFill>
                <a:ea typeface="+mn-ea"/>
              </a:rPr>
              <a:t>Low birth weight babies; </a:t>
            </a:r>
            <a:r>
              <a:rPr lang="en-US" altLang="en-US" sz="2200" dirty="0">
                <a:solidFill>
                  <a:srgbClr val="24327B"/>
                </a:solidFill>
                <a:ea typeface="+mn-ea"/>
              </a:rPr>
              <a:t>and</a:t>
            </a:r>
          </a:p>
          <a:p>
            <a:pPr marL="566737" indent="-457200" eaLnBrk="1">
              <a:spcBef>
                <a:spcPts val="400"/>
              </a:spcBef>
              <a:buClr>
                <a:srgbClr val="4F81BD"/>
              </a:buClr>
              <a:buSzPct val="100000"/>
              <a:buFont typeface="Arial" panose="020B0604020202020204" pitchFamily="34" charset="0"/>
              <a:buChar char="•"/>
              <a:defRPr/>
            </a:pPr>
            <a:r>
              <a:rPr lang="en-US" altLang="en-US" sz="2600" dirty="0">
                <a:solidFill>
                  <a:srgbClr val="24327B"/>
                </a:solidFill>
                <a:ea typeface="+mn-ea"/>
              </a:rPr>
              <a:t>Pre-eclampsia.</a:t>
            </a:r>
          </a:p>
        </p:txBody>
      </p:sp>
      <p:sp>
        <p:nvSpPr>
          <p:cNvPr id="26628" name="TextBox 1">
            <a:extLst>
              <a:ext uri="{FF2B5EF4-FFF2-40B4-BE49-F238E27FC236}">
                <a16:creationId xmlns:a16="http://schemas.microsoft.com/office/drawing/2014/main" xmlns="" id="{5940CDD4-476E-46AD-8A79-FE57B7D82F3C}"/>
              </a:ext>
            </a:extLst>
          </p:cNvPr>
          <p:cNvSpPr txBox="1">
            <a:spLocks noChangeArrowheads="1"/>
          </p:cNvSpPr>
          <p:nvPr/>
        </p:nvSpPr>
        <p:spPr bwMode="auto">
          <a:xfrm>
            <a:off x="779463" y="5591175"/>
            <a:ext cx="65928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200">
                <a:solidFill>
                  <a:srgbClr val="24327B"/>
                </a:solidFill>
              </a:rPr>
              <a:t>Madhu, Wagle et. al., Dental Caries and Pre-term Birth: A Systemic Review and Meta-Analysis</a:t>
            </a:r>
            <a:r>
              <a:rPr lang="en-US" altLang="en-US" sz="1200" i="1">
                <a:solidFill>
                  <a:srgbClr val="24327B"/>
                </a:solidFill>
              </a:rPr>
              <a:t>.  BMJ Open </a:t>
            </a:r>
            <a:r>
              <a:rPr lang="en-US" altLang="en-US" sz="1200">
                <a:solidFill>
                  <a:srgbClr val="24327B"/>
                </a:solidFill>
              </a:rPr>
              <a:t>2018; 8: e018556.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xmlns="" id="{44E4F3A9-8637-4680-8462-08AE30C87F4C}"/>
              </a:ext>
            </a:extLst>
          </p:cNvPr>
          <p:cNvSpPr>
            <a:spLocks noChangeArrowheads="1"/>
          </p:cNvSpPr>
          <p:nvPr/>
        </p:nvSpPr>
        <p:spPr bwMode="auto">
          <a:xfrm>
            <a:off x="760413" y="739775"/>
            <a:ext cx="7920037"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3600" b="1">
                <a:solidFill>
                  <a:srgbClr val="24327B"/>
                </a:solidFill>
              </a:rPr>
              <a:t>Periodontal disease</a:t>
            </a:r>
            <a:br>
              <a:rPr lang="en-US" altLang="en-US" sz="3600" b="1">
                <a:solidFill>
                  <a:srgbClr val="24327B"/>
                </a:solidFill>
              </a:rPr>
            </a:br>
            <a:r>
              <a:rPr lang="en-US" altLang="en-US" sz="3600" b="1">
                <a:solidFill>
                  <a:srgbClr val="24327B"/>
                </a:solidFill>
              </a:rPr>
              <a:t>and pregnancy outcomes</a:t>
            </a:r>
          </a:p>
        </p:txBody>
      </p:sp>
      <p:sp>
        <p:nvSpPr>
          <p:cNvPr id="16386" name="Rectangle 2">
            <a:extLst>
              <a:ext uri="{FF2B5EF4-FFF2-40B4-BE49-F238E27FC236}">
                <a16:creationId xmlns:a16="http://schemas.microsoft.com/office/drawing/2014/main" xmlns="" id="{D8145801-86AC-4364-9A7E-DD04B23B296E}"/>
              </a:ext>
            </a:extLst>
          </p:cNvPr>
          <p:cNvSpPr>
            <a:spLocks noChangeArrowheads="1"/>
          </p:cNvSpPr>
          <p:nvPr/>
        </p:nvSpPr>
        <p:spPr bwMode="auto">
          <a:xfrm>
            <a:off x="985838" y="2160588"/>
            <a:ext cx="7469187" cy="312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2300" indent="-512763">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1pPr>
            <a:lvl2pPr>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2pPr>
            <a:lvl3pPr>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3pPr>
            <a:lvl4pPr>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4pPr>
            <a:lvl5pPr marL="1077913" indent="-21590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5pPr>
            <a:lvl6pPr marL="1535113" indent="-2159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6pPr>
            <a:lvl7pPr marL="1992313" indent="-2159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7pPr>
            <a:lvl8pPr marL="2449513" indent="-2159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8pPr>
            <a:lvl9pPr marL="2906713" indent="-2159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a:solidFill>
                  <a:srgbClr val="000000"/>
                </a:solidFill>
                <a:latin typeface="Arial" panose="020B0604020202020204" pitchFamily="34" charset="0"/>
                <a:cs typeface="Arial Unicode MS" panose="020B0604020202020204" pitchFamily="34" charset="-128"/>
              </a:defRPr>
            </a:lvl9pPr>
          </a:lstStyle>
          <a:p>
            <a:pPr marL="109537" indent="0" eaLnBrk="1">
              <a:spcBef>
                <a:spcPts val="400"/>
              </a:spcBef>
              <a:buClr>
                <a:srgbClr val="4F81BD"/>
              </a:buClr>
              <a:buSzPct val="100000"/>
              <a:defRPr/>
            </a:pPr>
            <a:r>
              <a:rPr lang="en-US" altLang="en-US" sz="2600" b="1" dirty="0">
                <a:solidFill>
                  <a:srgbClr val="24327B"/>
                </a:solidFill>
                <a:ea typeface="+mn-ea"/>
              </a:rPr>
              <a:t>Gum disease </a:t>
            </a:r>
            <a:r>
              <a:rPr lang="en-US" altLang="en-US" sz="2600" dirty="0">
                <a:solidFill>
                  <a:srgbClr val="24327B"/>
                </a:solidFill>
                <a:ea typeface="+mn-ea"/>
              </a:rPr>
              <a:t>during pregnancy </a:t>
            </a:r>
            <a:r>
              <a:rPr lang="en-US" altLang="en-US" sz="2600" b="1" dirty="0">
                <a:solidFill>
                  <a:srgbClr val="24327B"/>
                </a:solidFill>
                <a:ea typeface="+mn-ea"/>
              </a:rPr>
              <a:t>may influence </a:t>
            </a:r>
            <a:r>
              <a:rPr lang="en-US" altLang="en-US" sz="2600" dirty="0">
                <a:solidFill>
                  <a:srgbClr val="24327B"/>
                </a:solidFill>
                <a:ea typeface="+mn-ea"/>
              </a:rPr>
              <a:t>pregnancy outcomes via inflammation pathways and has been </a:t>
            </a:r>
            <a:r>
              <a:rPr lang="en-US" altLang="en-US" sz="2600" i="1" dirty="0">
                <a:solidFill>
                  <a:srgbClr val="24327B"/>
                </a:solidFill>
                <a:ea typeface="+mn-ea"/>
              </a:rPr>
              <a:t>associated</a:t>
            </a:r>
            <a:r>
              <a:rPr lang="en-US" altLang="en-US" sz="2600" dirty="0">
                <a:solidFill>
                  <a:srgbClr val="24327B"/>
                </a:solidFill>
                <a:ea typeface="+mn-ea"/>
              </a:rPr>
              <a:t> with:</a:t>
            </a:r>
          </a:p>
          <a:p>
            <a:pPr marL="566737" indent="-457200" eaLnBrk="1">
              <a:spcBef>
                <a:spcPts val="400"/>
              </a:spcBef>
              <a:buClr>
                <a:srgbClr val="4F81BD"/>
              </a:buClr>
              <a:buSzPct val="100000"/>
              <a:buFont typeface="Arial" panose="020B0604020202020204" pitchFamily="34" charset="0"/>
              <a:buChar char="•"/>
              <a:defRPr/>
            </a:pPr>
            <a:r>
              <a:rPr lang="en-US" altLang="en-US" sz="2600" dirty="0">
                <a:solidFill>
                  <a:srgbClr val="24327B"/>
                </a:solidFill>
                <a:ea typeface="+mn-ea"/>
              </a:rPr>
              <a:t>Pre-term birth;</a:t>
            </a:r>
          </a:p>
          <a:p>
            <a:pPr marL="566737" indent="-457200" eaLnBrk="1">
              <a:spcBef>
                <a:spcPts val="400"/>
              </a:spcBef>
              <a:buClr>
                <a:srgbClr val="4F81BD"/>
              </a:buClr>
              <a:buSzPct val="100000"/>
              <a:buFont typeface="Arial" panose="020B0604020202020204" pitchFamily="34" charset="0"/>
              <a:buChar char="•"/>
              <a:defRPr/>
            </a:pPr>
            <a:r>
              <a:rPr lang="en-US" altLang="en-US" sz="2600" dirty="0">
                <a:solidFill>
                  <a:srgbClr val="24327B"/>
                </a:solidFill>
                <a:ea typeface="+mn-ea"/>
              </a:rPr>
              <a:t>Low birth weight babies; </a:t>
            </a:r>
            <a:r>
              <a:rPr lang="en-US" altLang="en-US" sz="2200" dirty="0">
                <a:solidFill>
                  <a:srgbClr val="24327B"/>
                </a:solidFill>
                <a:ea typeface="+mn-ea"/>
              </a:rPr>
              <a:t>and</a:t>
            </a:r>
          </a:p>
          <a:p>
            <a:pPr marL="566737" indent="-457200" eaLnBrk="1">
              <a:spcBef>
                <a:spcPts val="400"/>
              </a:spcBef>
              <a:buClr>
                <a:srgbClr val="4F81BD"/>
              </a:buClr>
              <a:buSzPct val="100000"/>
              <a:buFont typeface="Arial" panose="020B0604020202020204" pitchFamily="34" charset="0"/>
              <a:buChar char="•"/>
              <a:defRPr/>
            </a:pPr>
            <a:r>
              <a:rPr lang="en-US" altLang="en-US" sz="2600" dirty="0">
                <a:solidFill>
                  <a:srgbClr val="24327B"/>
                </a:solidFill>
                <a:ea typeface="+mn-ea"/>
              </a:rPr>
              <a:t>Pre-eclampsia.</a:t>
            </a:r>
          </a:p>
        </p:txBody>
      </p:sp>
      <p:sp>
        <p:nvSpPr>
          <p:cNvPr id="28676" name="TextBox 1">
            <a:extLst>
              <a:ext uri="{FF2B5EF4-FFF2-40B4-BE49-F238E27FC236}">
                <a16:creationId xmlns:a16="http://schemas.microsoft.com/office/drawing/2014/main" xmlns="" id="{A87CFBE8-D9D1-4695-8F83-CB442789B7F0}"/>
              </a:ext>
            </a:extLst>
          </p:cNvPr>
          <p:cNvSpPr txBox="1">
            <a:spLocks noChangeArrowheads="1"/>
          </p:cNvSpPr>
          <p:nvPr/>
        </p:nvSpPr>
        <p:spPr bwMode="auto">
          <a:xfrm>
            <a:off x="779463" y="5591175"/>
            <a:ext cx="65928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200">
                <a:solidFill>
                  <a:srgbClr val="24327B"/>
                </a:solidFill>
              </a:rPr>
              <a:t>Vivares – Builes, Annie et. al., Gaps in Knowledge about the Association between Maternal Periodontal Status and Adverse Obstetric outcomes.  An umbrella Review.  </a:t>
            </a:r>
            <a:r>
              <a:rPr lang="en-US" altLang="en-US" sz="1200" i="1">
                <a:solidFill>
                  <a:srgbClr val="24327B"/>
                </a:solidFill>
              </a:rPr>
              <a:t>J Evid Base Dent Pract </a:t>
            </a:r>
            <a:r>
              <a:rPr lang="en-US" altLang="en-US" sz="1200">
                <a:solidFill>
                  <a:srgbClr val="24327B"/>
                </a:solidFill>
              </a:rPr>
              <a:t>2018: 1-27.</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xmlns="" id="{D4C7B81F-A954-4A83-A426-5890EDA697C7}"/>
              </a:ext>
            </a:extLst>
          </p:cNvPr>
          <p:cNvSpPr>
            <a:spLocks noChangeArrowheads="1"/>
          </p:cNvSpPr>
          <p:nvPr/>
        </p:nvSpPr>
        <p:spPr bwMode="auto">
          <a:xfrm>
            <a:off x="1066800" y="1752600"/>
            <a:ext cx="7331075" cy="3486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marL="457200" indent="-457200">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00000"/>
              </a:lnSpc>
              <a:spcBef>
                <a:spcPct val="0"/>
              </a:spcBef>
              <a:buClrTx/>
              <a:buFont typeface="Arial" panose="020B0604020202020204" pitchFamily="34" charset="0"/>
              <a:buChar char="•"/>
            </a:pPr>
            <a:r>
              <a:rPr lang="en-US" altLang="en-US" sz="2700">
                <a:solidFill>
                  <a:srgbClr val="24327B"/>
                </a:solidFill>
              </a:rPr>
              <a:t>Associations may be merely a statistical finding and do not necessarily indicate a cause and effect relationship between a purported risk factor and a disease.</a:t>
            </a:r>
          </a:p>
          <a:p>
            <a:pPr eaLnBrk="1">
              <a:lnSpc>
                <a:spcPct val="100000"/>
              </a:lnSpc>
              <a:spcBef>
                <a:spcPct val="0"/>
              </a:spcBef>
              <a:buClrTx/>
              <a:buFont typeface="Arial" panose="020B0604020202020204" pitchFamily="34" charset="0"/>
              <a:buChar char="•"/>
            </a:pPr>
            <a:endParaRPr lang="en-US" altLang="en-US" sz="1100">
              <a:solidFill>
                <a:srgbClr val="24327B"/>
              </a:solidFill>
            </a:endParaRPr>
          </a:p>
          <a:p>
            <a:pPr eaLnBrk="1">
              <a:lnSpc>
                <a:spcPct val="100000"/>
              </a:lnSpc>
              <a:spcBef>
                <a:spcPct val="0"/>
              </a:spcBef>
              <a:buClrTx/>
              <a:buFont typeface="Arial" panose="020B0604020202020204" pitchFamily="34" charset="0"/>
              <a:buChar char="•"/>
            </a:pPr>
            <a:r>
              <a:rPr lang="en-US" altLang="en-US" sz="2700">
                <a:solidFill>
                  <a:srgbClr val="24327B"/>
                </a:solidFill>
              </a:rPr>
              <a:t>There is still a lot of uncertainty about whether dental caries and/or periodontal disease actually causes adverse pregnancy outcomes.</a:t>
            </a:r>
          </a:p>
        </p:txBody>
      </p:sp>
      <p:sp>
        <p:nvSpPr>
          <p:cNvPr id="30723" name="Rectangle 2">
            <a:extLst>
              <a:ext uri="{FF2B5EF4-FFF2-40B4-BE49-F238E27FC236}">
                <a16:creationId xmlns:a16="http://schemas.microsoft.com/office/drawing/2014/main" xmlns="" id="{28AEFA0B-610A-4F9A-9415-D750B73AB100}"/>
              </a:ext>
            </a:extLst>
          </p:cNvPr>
          <p:cNvSpPr>
            <a:spLocks noChangeArrowheads="1"/>
          </p:cNvSpPr>
          <p:nvPr/>
        </p:nvSpPr>
        <p:spPr bwMode="auto">
          <a:xfrm>
            <a:off x="255588" y="2305050"/>
            <a:ext cx="8686800" cy="190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0713" indent="-511175">
              <a:lnSpc>
                <a:spcPct val="93000"/>
              </a:lnSpc>
              <a:spcBef>
                <a:spcPts val="1425"/>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400">
                <a:solidFill>
                  <a:srgbClr val="000000"/>
                </a:solidFill>
                <a:latin typeface="Arial" panose="020B0604020202020204" pitchFamily="34" charset="0"/>
                <a:cs typeface="Arial Unicode MS" panose="020B0604020202020204" pitchFamily="34" charset="-128"/>
              </a:defRPr>
            </a:lvl3pPr>
            <a:lvl4pPr marL="1143000" indent="-227013">
              <a:lnSpc>
                <a:spcPct val="93000"/>
              </a:lnSpc>
              <a:spcBef>
                <a:spcPts val="575"/>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cs typeface="Arial Unicode MS" panose="020B0604020202020204" pitchFamily="34" charset="-128"/>
              </a:defRPr>
            </a:lvl9pPr>
          </a:lstStyle>
          <a:p>
            <a:pPr marL="109538" indent="0" eaLnBrk="1">
              <a:lnSpc>
                <a:spcPct val="100000"/>
              </a:lnSpc>
              <a:spcBef>
                <a:spcPts val="400"/>
              </a:spcBef>
              <a:buClr>
                <a:srgbClr val="4F81BD"/>
              </a:buClr>
              <a:defRPr/>
            </a:pPr>
            <a:endParaRPr lang="en-US" altLang="en-US" sz="2800" dirty="0">
              <a:solidFill>
                <a:srgbClr val="24327B"/>
              </a:solidFill>
              <a:ea typeface="+mn-ea"/>
            </a:endParaRPr>
          </a:p>
          <a:p>
            <a:pPr eaLnBrk="1">
              <a:lnSpc>
                <a:spcPct val="100000"/>
              </a:lnSpc>
              <a:spcBef>
                <a:spcPts val="400"/>
              </a:spcBef>
              <a:buClrTx/>
              <a:buFontTx/>
              <a:buNone/>
              <a:defRPr/>
            </a:pPr>
            <a:endParaRPr lang="en-US" altLang="en-US" sz="1800" dirty="0">
              <a:solidFill>
                <a:srgbClr val="24327B"/>
              </a:solidFill>
              <a:ea typeface="+mn-ea"/>
            </a:endParaRPr>
          </a:p>
        </p:txBody>
      </p:sp>
      <p:sp>
        <p:nvSpPr>
          <p:cNvPr id="30724" name="Rectangle 1">
            <a:extLst>
              <a:ext uri="{FF2B5EF4-FFF2-40B4-BE49-F238E27FC236}">
                <a16:creationId xmlns:a16="http://schemas.microsoft.com/office/drawing/2014/main" xmlns="" id="{B48643D1-969D-4656-8B32-F5629A2988F3}"/>
              </a:ext>
            </a:extLst>
          </p:cNvPr>
          <p:cNvSpPr>
            <a:spLocks noChangeArrowheads="1"/>
          </p:cNvSpPr>
          <p:nvPr/>
        </p:nvSpPr>
        <p:spPr bwMode="auto">
          <a:xfrm>
            <a:off x="457200" y="533400"/>
            <a:ext cx="8261350"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3600" b="1">
                <a:solidFill>
                  <a:srgbClr val="24327B"/>
                </a:solidFill>
              </a:rPr>
              <a:t>Pregnancy Outcomes - Caveats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xmlns="" id="{82E601C7-88EF-4200-82F1-28624E9C170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914400"/>
            <a:ext cx="8736013" cy="56324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2771" name="Rectangle 1">
            <a:extLst>
              <a:ext uri="{FF2B5EF4-FFF2-40B4-BE49-F238E27FC236}">
                <a16:creationId xmlns:a16="http://schemas.microsoft.com/office/drawing/2014/main" xmlns="" id="{9D1B7C76-26A8-43CA-A0C7-F388B926A6A3}"/>
              </a:ext>
            </a:extLst>
          </p:cNvPr>
          <p:cNvSpPr>
            <a:spLocks noChangeArrowheads="1"/>
          </p:cNvSpPr>
          <p:nvPr/>
        </p:nvSpPr>
        <p:spPr bwMode="auto">
          <a:xfrm>
            <a:off x="1447800" y="152400"/>
            <a:ext cx="6858000" cy="53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b="1">
                <a:solidFill>
                  <a:srgbClr val="24327B"/>
                </a:solidFill>
              </a:rPr>
              <a:t>A more certain relationship</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xmlns="" id="{D0235D9E-7F95-47D1-A33B-7D7E3E879E14}"/>
              </a:ext>
            </a:extLst>
          </p:cNvPr>
          <p:cNvSpPr>
            <a:spLocks noChangeArrowheads="1"/>
          </p:cNvSpPr>
          <p:nvPr/>
        </p:nvSpPr>
        <p:spPr bwMode="auto">
          <a:xfrm>
            <a:off x="38100" y="592138"/>
            <a:ext cx="9144000"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b="1">
                <a:solidFill>
                  <a:srgbClr val="24327B"/>
                </a:solidFill>
              </a:rPr>
              <a:t>Poor oral hygiene during pregnancy can adversely effect teeth of newborn</a:t>
            </a:r>
          </a:p>
        </p:txBody>
      </p:sp>
      <p:sp>
        <p:nvSpPr>
          <p:cNvPr id="34819" name="Rectangle 2">
            <a:extLst>
              <a:ext uri="{FF2B5EF4-FFF2-40B4-BE49-F238E27FC236}">
                <a16:creationId xmlns:a16="http://schemas.microsoft.com/office/drawing/2014/main" xmlns="" id="{FD242D0E-C0AA-4E36-BE7D-3EAEAA1BF555}"/>
              </a:ext>
            </a:extLst>
          </p:cNvPr>
          <p:cNvSpPr>
            <a:spLocks noChangeArrowheads="1"/>
          </p:cNvSpPr>
          <p:nvPr/>
        </p:nvSpPr>
        <p:spPr bwMode="auto">
          <a:xfrm>
            <a:off x="533400" y="1828800"/>
            <a:ext cx="8153400" cy="3730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2300" indent="-512763">
              <a:lnSpc>
                <a:spcPct val="93000"/>
              </a:lnSpc>
              <a:spcBef>
                <a:spcPts val="142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marL="1077913" indent="-215900">
              <a:lnSpc>
                <a:spcPct val="93000"/>
              </a:lnSpc>
              <a:spcBef>
                <a:spcPts val="28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15351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19923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24495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29067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00000"/>
              </a:lnSpc>
              <a:spcBef>
                <a:spcPts val="400"/>
              </a:spcBef>
              <a:buClr>
                <a:srgbClr val="24327B"/>
              </a:buClr>
              <a:buFont typeface="Arial" panose="020B0604020202020204" pitchFamily="34" charset="0"/>
              <a:buChar char="•"/>
            </a:pPr>
            <a:r>
              <a:rPr lang="en-US" altLang="en-US" sz="2600">
                <a:solidFill>
                  <a:srgbClr val="24327B"/>
                </a:solidFill>
              </a:rPr>
              <a:t>If an expectant mother has poor oral hygiene, then decay-causing bacteria can multiply.</a:t>
            </a:r>
          </a:p>
          <a:p>
            <a:pPr eaLnBrk="1">
              <a:lnSpc>
                <a:spcPct val="100000"/>
              </a:lnSpc>
              <a:spcBef>
                <a:spcPts val="400"/>
              </a:spcBef>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ts val="400"/>
              </a:spcBef>
              <a:buClr>
                <a:srgbClr val="24327B"/>
              </a:buClr>
              <a:buFont typeface="Arial" panose="020B0604020202020204" pitchFamily="34" charset="0"/>
              <a:buChar char="•"/>
            </a:pPr>
            <a:r>
              <a:rPr lang="en-US" altLang="en-US" sz="2600">
                <a:solidFill>
                  <a:srgbClr val="24327B"/>
                </a:solidFill>
              </a:rPr>
              <a:t>When a baby is born, the mother can pass these bacteria from her mouth to the infant, adding to the risk of the infant developing tooth decay.</a:t>
            </a:r>
          </a:p>
          <a:p>
            <a:pPr eaLnBrk="1">
              <a:lnSpc>
                <a:spcPct val="100000"/>
              </a:lnSpc>
              <a:spcBef>
                <a:spcPts val="400"/>
              </a:spcBef>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ts val="400"/>
              </a:spcBef>
              <a:buClr>
                <a:srgbClr val="24327B"/>
              </a:buClr>
              <a:buFont typeface="Arial" panose="020B0604020202020204" pitchFamily="34" charset="0"/>
              <a:buChar char="•"/>
            </a:pPr>
            <a:r>
              <a:rPr lang="en-US" altLang="en-US" sz="2600">
                <a:solidFill>
                  <a:srgbClr val="24327B"/>
                </a:solidFill>
              </a:rPr>
              <a:t>Note: If a new mother has help from a caregiver, poor oral hygiene in that caregiver can also put an infant at risk of tooth decay.</a:t>
            </a:r>
          </a:p>
          <a:p>
            <a:pPr eaLnBrk="1">
              <a:lnSpc>
                <a:spcPct val="100000"/>
              </a:lnSpc>
              <a:spcBef>
                <a:spcPts val="400"/>
              </a:spcBef>
              <a:buClr>
                <a:srgbClr val="24327B"/>
              </a:buClr>
              <a:buFontTx/>
              <a:buNone/>
            </a:pPr>
            <a:endParaRPr lang="en-US" altLang="en-US" sz="1200">
              <a:solidFill>
                <a:srgbClr val="404040"/>
              </a:solidFill>
            </a:endParaRPr>
          </a:p>
        </p:txBody>
      </p:sp>
      <p:sp>
        <p:nvSpPr>
          <p:cNvPr id="34820" name="TextBox 1">
            <a:extLst>
              <a:ext uri="{FF2B5EF4-FFF2-40B4-BE49-F238E27FC236}">
                <a16:creationId xmlns:a16="http://schemas.microsoft.com/office/drawing/2014/main" xmlns="" id="{113447CC-E007-4932-A579-104A3AA64DCA}"/>
              </a:ext>
            </a:extLst>
          </p:cNvPr>
          <p:cNvSpPr txBox="1">
            <a:spLocks noChangeArrowheads="1"/>
          </p:cNvSpPr>
          <p:nvPr/>
        </p:nvSpPr>
        <p:spPr bwMode="auto">
          <a:xfrm>
            <a:off x="685800" y="5867400"/>
            <a:ext cx="670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200">
                <a:solidFill>
                  <a:srgbClr val="24327B"/>
                </a:solidFill>
              </a:rPr>
              <a:t>Smith, Daniel.  Caries vaccines for the 21</a:t>
            </a:r>
            <a:r>
              <a:rPr lang="en-US" altLang="en-US" sz="1200" baseline="30000">
                <a:solidFill>
                  <a:srgbClr val="24327B"/>
                </a:solidFill>
              </a:rPr>
              <a:t>st</a:t>
            </a:r>
            <a:r>
              <a:rPr lang="en-US" altLang="en-US" sz="1200">
                <a:solidFill>
                  <a:srgbClr val="24327B"/>
                </a:solidFill>
              </a:rPr>
              <a:t> Century.  </a:t>
            </a:r>
            <a:r>
              <a:rPr lang="en-US" altLang="en-US" sz="1200" i="1">
                <a:solidFill>
                  <a:srgbClr val="24327B"/>
                </a:solidFill>
              </a:rPr>
              <a:t>Journal of Dental Education</a:t>
            </a:r>
            <a:r>
              <a:rPr lang="en-US" altLang="en-US" sz="1200">
                <a:solidFill>
                  <a:srgbClr val="24327B"/>
                </a:solidFill>
              </a:rPr>
              <a:t> 67(10): 1130-1139.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xmlns="" id="{3C924A6B-A60D-4ACB-9970-E9A40AF9779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6061"/>
          <a:stretch>
            <a:fillRect/>
          </a:stretch>
        </p:blipFill>
        <p:spPr bwMode="auto">
          <a:xfrm>
            <a:off x="838200" y="1454150"/>
            <a:ext cx="8001000" cy="4324350"/>
          </a:xfrm>
          <a:prstGeom prst="rect">
            <a:avLst/>
          </a:prstGeom>
          <a:noFill/>
          <a:ln>
            <a:noFill/>
          </a:ln>
          <a:effectLst/>
          <a:extLst>
            <a:ext uri="{909E8E84-426E-40DD-AFC4-6F175D3DCCD1}">
              <a14:hiddenFill xmlns:a14="http://schemas.microsoft.com/office/drawing/2010/main" xmlns="">
                <a:blipFill dpi="0" rotWithShape="0">
                  <a:blip/>
                  <a:srcRect t="6061"/>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6867" name="Picture 2">
            <a:extLst>
              <a:ext uri="{FF2B5EF4-FFF2-40B4-BE49-F238E27FC236}">
                <a16:creationId xmlns:a16="http://schemas.microsoft.com/office/drawing/2014/main" xmlns="" id="{99765C0E-54DE-4D00-8EA1-42DA97BF4A2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5778500"/>
            <a:ext cx="2967038" cy="7604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6868" name="TextBox 2">
            <a:extLst>
              <a:ext uri="{FF2B5EF4-FFF2-40B4-BE49-F238E27FC236}">
                <a16:creationId xmlns:a16="http://schemas.microsoft.com/office/drawing/2014/main" xmlns="" id="{EB842BDF-124D-4C07-BA04-B6BBCACA3A83}"/>
              </a:ext>
            </a:extLst>
          </p:cNvPr>
          <p:cNvSpPr txBox="1">
            <a:spLocks noChangeArrowheads="1"/>
          </p:cNvSpPr>
          <p:nvPr/>
        </p:nvSpPr>
        <p:spPr bwMode="auto">
          <a:xfrm>
            <a:off x="152400" y="381000"/>
            <a:ext cx="8839200"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tLang="en-US" sz="2600" b="1">
                <a:solidFill>
                  <a:srgbClr val="24327B"/>
                </a:solidFill>
              </a:rPr>
              <a:t>Poor oral hygiene by the expectant mother can increase the number of dental caries causing bacteria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xmlns="" id="{9CFC5C1D-0222-4098-9193-5FE6B2D70291}"/>
              </a:ext>
            </a:extLst>
          </p:cNvPr>
          <p:cNvSpPr>
            <a:spLocks noChangeArrowheads="1"/>
          </p:cNvSpPr>
          <p:nvPr/>
        </p:nvSpPr>
        <p:spPr bwMode="auto">
          <a:xfrm>
            <a:off x="190500" y="395288"/>
            <a:ext cx="9144000"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b="1">
                <a:solidFill>
                  <a:srgbClr val="24327B"/>
                </a:solidFill>
              </a:rPr>
              <a:t>Poor oral hygiene during pregnancy can adversely effect teeth of newborn</a:t>
            </a:r>
          </a:p>
        </p:txBody>
      </p:sp>
      <p:sp>
        <p:nvSpPr>
          <p:cNvPr id="38915" name="Rectangle 2">
            <a:extLst>
              <a:ext uri="{FF2B5EF4-FFF2-40B4-BE49-F238E27FC236}">
                <a16:creationId xmlns:a16="http://schemas.microsoft.com/office/drawing/2014/main" xmlns="" id="{0622FA09-6057-444C-91D8-91EE1CFD8575}"/>
              </a:ext>
            </a:extLst>
          </p:cNvPr>
          <p:cNvSpPr>
            <a:spLocks noChangeArrowheads="1"/>
          </p:cNvSpPr>
          <p:nvPr/>
        </p:nvSpPr>
        <p:spPr bwMode="auto">
          <a:xfrm>
            <a:off x="457200" y="1600200"/>
            <a:ext cx="8382000" cy="3946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2300" indent="-512763">
              <a:lnSpc>
                <a:spcPct val="93000"/>
              </a:lnSpc>
              <a:spcBef>
                <a:spcPts val="142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marL="1077913" indent="-215900">
              <a:lnSpc>
                <a:spcPct val="93000"/>
              </a:lnSpc>
              <a:spcBef>
                <a:spcPts val="28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15351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19923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24495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29067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00000"/>
              </a:lnSpc>
              <a:spcBef>
                <a:spcPts val="400"/>
              </a:spcBef>
              <a:buClr>
                <a:srgbClr val="24327B"/>
              </a:buClr>
              <a:buFont typeface="Arial" panose="020B0604020202020204" pitchFamily="34" charset="0"/>
              <a:buChar char="•"/>
            </a:pPr>
            <a:r>
              <a:rPr lang="en-US" altLang="en-US" sz="2600">
                <a:solidFill>
                  <a:srgbClr val="24327B"/>
                </a:solidFill>
              </a:rPr>
              <a:t>Babies are not born with cavity causing oral bacteria.</a:t>
            </a:r>
          </a:p>
          <a:p>
            <a:pPr eaLnBrk="1">
              <a:lnSpc>
                <a:spcPct val="100000"/>
              </a:lnSpc>
              <a:spcBef>
                <a:spcPts val="400"/>
              </a:spcBef>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ts val="400"/>
              </a:spcBef>
              <a:buClr>
                <a:srgbClr val="24327B"/>
              </a:buClr>
              <a:buFont typeface="Arial" panose="020B0604020202020204" pitchFamily="34" charset="0"/>
              <a:buChar char="•"/>
            </a:pPr>
            <a:r>
              <a:rPr lang="en-US" altLang="en-US" sz="2600">
                <a:solidFill>
                  <a:srgbClr val="24327B"/>
                </a:solidFill>
              </a:rPr>
              <a:t>However, if the mother or primary caregiver has high levels of cavity causing bacteria, these can be passed to the baby.</a:t>
            </a:r>
          </a:p>
          <a:p>
            <a:pPr eaLnBrk="1">
              <a:lnSpc>
                <a:spcPct val="100000"/>
              </a:lnSpc>
              <a:spcBef>
                <a:spcPts val="400"/>
              </a:spcBef>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ts val="400"/>
              </a:spcBef>
              <a:buClr>
                <a:srgbClr val="24327B"/>
              </a:buClr>
              <a:buFont typeface="Arial" panose="020B0604020202020204" pitchFamily="34" charset="0"/>
              <a:buChar char="•"/>
            </a:pPr>
            <a:r>
              <a:rPr lang="en-US" altLang="en-US" sz="2600">
                <a:solidFill>
                  <a:srgbClr val="24327B"/>
                </a:solidFill>
              </a:rPr>
              <a:t>The higher the level of these bacteria in the mother’s or primary caregiver’s mouth, the more likely her baby will develop dental decay.</a:t>
            </a:r>
          </a:p>
          <a:p>
            <a:pPr eaLnBrk="1">
              <a:lnSpc>
                <a:spcPct val="100000"/>
              </a:lnSpc>
              <a:spcBef>
                <a:spcPts val="400"/>
              </a:spcBef>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ts val="400"/>
              </a:spcBef>
              <a:buClr>
                <a:srgbClr val="24327B"/>
              </a:buClr>
              <a:buFontTx/>
              <a:buNone/>
            </a:pPr>
            <a:endParaRPr lang="en-US" altLang="en-US" sz="1200">
              <a:solidFill>
                <a:srgbClr val="404040"/>
              </a:solidFill>
            </a:endParaRPr>
          </a:p>
        </p:txBody>
      </p:sp>
      <p:sp>
        <p:nvSpPr>
          <p:cNvPr id="38916" name="TextBox 1">
            <a:extLst>
              <a:ext uri="{FF2B5EF4-FFF2-40B4-BE49-F238E27FC236}">
                <a16:creationId xmlns:a16="http://schemas.microsoft.com/office/drawing/2014/main" xmlns="" id="{E87E6E6B-77A0-4A50-9172-3268B5B209DF}"/>
              </a:ext>
            </a:extLst>
          </p:cNvPr>
          <p:cNvSpPr txBox="1">
            <a:spLocks noChangeArrowheads="1"/>
          </p:cNvSpPr>
          <p:nvPr/>
        </p:nvSpPr>
        <p:spPr bwMode="auto">
          <a:xfrm>
            <a:off x="990600" y="5661025"/>
            <a:ext cx="65532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400">
                <a:solidFill>
                  <a:srgbClr val="24327B"/>
                </a:solidFill>
              </a:rPr>
              <a:t>Smith, Daniel.  Caries vaccines for the 21</a:t>
            </a:r>
            <a:r>
              <a:rPr lang="en-US" altLang="en-US" sz="1400" baseline="30000">
                <a:solidFill>
                  <a:srgbClr val="24327B"/>
                </a:solidFill>
              </a:rPr>
              <a:t>st</a:t>
            </a:r>
            <a:r>
              <a:rPr lang="en-US" altLang="en-US" sz="1400">
                <a:solidFill>
                  <a:srgbClr val="24327B"/>
                </a:solidFill>
              </a:rPr>
              <a:t> Century.  </a:t>
            </a:r>
            <a:r>
              <a:rPr lang="en-US" altLang="en-US" sz="1400" i="1">
                <a:solidFill>
                  <a:srgbClr val="24327B"/>
                </a:solidFill>
              </a:rPr>
              <a:t>Journal of Dental Education</a:t>
            </a:r>
            <a:r>
              <a:rPr lang="en-US" altLang="en-US" sz="1400">
                <a:solidFill>
                  <a:srgbClr val="24327B"/>
                </a:solidFill>
              </a:rPr>
              <a:t> 67(10): 1130-1139.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xmlns="" id="{946FAD95-3038-4C5C-8AB3-26320D7ACA61}"/>
              </a:ext>
            </a:extLst>
          </p:cNvPr>
          <p:cNvSpPr>
            <a:spLocks noChangeArrowheads="1"/>
          </p:cNvSpPr>
          <p:nvPr/>
        </p:nvSpPr>
        <p:spPr bwMode="auto">
          <a:xfrm>
            <a:off x="228600" y="381000"/>
            <a:ext cx="9144000"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b="1">
                <a:solidFill>
                  <a:srgbClr val="24327B"/>
                </a:solidFill>
              </a:rPr>
              <a:t>Poor oral hygiene during pregnancy can adversely effect teeth of newborn</a:t>
            </a:r>
          </a:p>
        </p:txBody>
      </p:sp>
      <p:sp>
        <p:nvSpPr>
          <p:cNvPr id="40963" name="Rectangle 2">
            <a:extLst>
              <a:ext uri="{FF2B5EF4-FFF2-40B4-BE49-F238E27FC236}">
                <a16:creationId xmlns:a16="http://schemas.microsoft.com/office/drawing/2014/main" xmlns="" id="{8FA078E5-CB88-4609-BB1C-6D2ECEBC6B53}"/>
              </a:ext>
            </a:extLst>
          </p:cNvPr>
          <p:cNvSpPr>
            <a:spLocks noChangeArrowheads="1"/>
          </p:cNvSpPr>
          <p:nvPr/>
        </p:nvSpPr>
        <p:spPr bwMode="auto">
          <a:xfrm>
            <a:off x="381000" y="1592263"/>
            <a:ext cx="8458200" cy="37480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2300" indent="-512763">
              <a:lnSpc>
                <a:spcPct val="93000"/>
              </a:lnSpc>
              <a:spcBef>
                <a:spcPts val="142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marL="1077913" indent="-215900">
              <a:lnSpc>
                <a:spcPct val="93000"/>
              </a:lnSpc>
              <a:spcBef>
                <a:spcPts val="28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15351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19923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24495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29067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00000"/>
              </a:lnSpc>
              <a:spcBef>
                <a:spcPts val="400"/>
              </a:spcBef>
              <a:buClr>
                <a:srgbClr val="24327B"/>
              </a:buClr>
              <a:buFont typeface="Arial" panose="020B0604020202020204" pitchFamily="34" charset="0"/>
              <a:buChar char="•"/>
            </a:pPr>
            <a:r>
              <a:rPr lang="en-US" altLang="en-US" sz="2600">
                <a:solidFill>
                  <a:srgbClr val="24327B"/>
                </a:solidFill>
              </a:rPr>
              <a:t>If high levels of cavity causing bacteria are passed to the baby, then once the baby teeth erupt they are susceptible to decay.</a:t>
            </a:r>
          </a:p>
          <a:p>
            <a:pPr eaLnBrk="1">
              <a:lnSpc>
                <a:spcPct val="100000"/>
              </a:lnSpc>
              <a:spcBef>
                <a:spcPts val="400"/>
              </a:spcBef>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ts val="400"/>
              </a:spcBef>
              <a:buClr>
                <a:srgbClr val="24327B"/>
              </a:buClr>
              <a:buFont typeface="Arial" panose="020B0604020202020204" pitchFamily="34" charset="0"/>
              <a:buChar char="•"/>
            </a:pPr>
            <a:r>
              <a:rPr lang="en-US" altLang="en-US" sz="2600">
                <a:solidFill>
                  <a:srgbClr val="24327B"/>
                </a:solidFill>
              </a:rPr>
              <a:t>If the level of these bacteria is high enough the baby teeth can start to develop caries immediately.</a:t>
            </a:r>
          </a:p>
          <a:p>
            <a:pPr eaLnBrk="1">
              <a:lnSpc>
                <a:spcPct val="100000"/>
              </a:lnSpc>
              <a:spcBef>
                <a:spcPts val="400"/>
              </a:spcBef>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ts val="400"/>
              </a:spcBef>
              <a:buClr>
                <a:srgbClr val="24327B"/>
              </a:buClr>
              <a:buFont typeface="Arial" panose="020B0604020202020204" pitchFamily="34" charset="0"/>
              <a:buChar char="•"/>
            </a:pPr>
            <a:r>
              <a:rPr lang="en-US" altLang="en-US" sz="2600">
                <a:solidFill>
                  <a:srgbClr val="24327B"/>
                </a:solidFill>
              </a:rPr>
              <a:t>Caries can progress very quickly to dental decay and cavities; some parents comment that the decay seemed to appear overnight.</a:t>
            </a:r>
          </a:p>
          <a:p>
            <a:pPr eaLnBrk="1">
              <a:lnSpc>
                <a:spcPct val="100000"/>
              </a:lnSpc>
              <a:spcBef>
                <a:spcPts val="400"/>
              </a:spcBef>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ts val="400"/>
              </a:spcBef>
              <a:buClr>
                <a:srgbClr val="24327B"/>
              </a:buClr>
              <a:buFontTx/>
              <a:buNone/>
            </a:pPr>
            <a:endParaRPr lang="en-US" altLang="en-US" sz="1200">
              <a:solidFill>
                <a:srgbClr val="404040"/>
              </a:solidFill>
            </a:endParaRPr>
          </a:p>
        </p:txBody>
      </p:sp>
      <p:sp>
        <p:nvSpPr>
          <p:cNvPr id="40964" name="TextBox 1">
            <a:extLst>
              <a:ext uri="{FF2B5EF4-FFF2-40B4-BE49-F238E27FC236}">
                <a16:creationId xmlns:a16="http://schemas.microsoft.com/office/drawing/2014/main" xmlns="" id="{440E476F-9E10-41D9-AC03-198A865CD706}"/>
              </a:ext>
            </a:extLst>
          </p:cNvPr>
          <p:cNvSpPr txBox="1">
            <a:spLocks noChangeArrowheads="1"/>
          </p:cNvSpPr>
          <p:nvPr/>
        </p:nvSpPr>
        <p:spPr bwMode="auto">
          <a:xfrm>
            <a:off x="990600" y="5638800"/>
            <a:ext cx="6705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400">
                <a:solidFill>
                  <a:srgbClr val="24327B"/>
                </a:solidFill>
              </a:rPr>
              <a:t>Smith, Daniel. Caries vaccines for the 21</a:t>
            </a:r>
            <a:r>
              <a:rPr lang="en-US" altLang="en-US" sz="1400" baseline="30000">
                <a:solidFill>
                  <a:srgbClr val="24327B"/>
                </a:solidFill>
              </a:rPr>
              <a:t>st</a:t>
            </a:r>
            <a:r>
              <a:rPr lang="en-US" altLang="en-US" sz="1400">
                <a:solidFill>
                  <a:srgbClr val="24327B"/>
                </a:solidFill>
              </a:rPr>
              <a:t> Century.  </a:t>
            </a:r>
            <a:r>
              <a:rPr lang="en-US" altLang="en-US" sz="1400" i="1">
                <a:solidFill>
                  <a:srgbClr val="24327B"/>
                </a:solidFill>
              </a:rPr>
              <a:t>Journal of Dental Education</a:t>
            </a:r>
            <a:r>
              <a:rPr lang="en-US" altLang="en-US" sz="1400">
                <a:solidFill>
                  <a:srgbClr val="24327B"/>
                </a:solidFill>
              </a:rPr>
              <a:t> 67(10): 1130-1139.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xmlns="" id="{C446053A-E648-4953-846D-39E22402D2DD}"/>
              </a:ext>
            </a:extLst>
          </p:cNvPr>
          <p:cNvSpPr>
            <a:spLocks noChangeArrowheads="1"/>
          </p:cNvSpPr>
          <p:nvPr/>
        </p:nvSpPr>
        <p:spPr bwMode="auto">
          <a:xfrm>
            <a:off x="1371600" y="1524000"/>
            <a:ext cx="6629400"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09538">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Aft>
                <a:spcPts val="1200"/>
              </a:spcAft>
            </a:pPr>
            <a:r>
              <a:rPr lang="en-US" altLang="en-US" sz="1900" b="1">
                <a:solidFill>
                  <a:srgbClr val="24327B"/>
                </a:solidFill>
                <a:cs typeface="Arial" panose="020B0604020202020204" pitchFamily="34" charset="0"/>
              </a:rPr>
              <a:t>ISDH Oral Health Program Disclaimer for courses or presentations:</a:t>
            </a:r>
          </a:p>
          <a:p>
            <a:pPr>
              <a:spcAft>
                <a:spcPts val="1200"/>
              </a:spcAft>
            </a:pPr>
            <a:r>
              <a:rPr lang="en-US" altLang="en-US" sz="1900">
                <a:solidFill>
                  <a:srgbClr val="24327B"/>
                </a:solidFill>
                <a:cs typeface="Arial" panose="020B0604020202020204" pitchFamily="34" charset="0"/>
              </a:rPr>
              <a:t>The information provided in this course or presentation does not, and is not intended to, constitute dental, medical, or legal advice; instead, all information, content, and materials available in this course or presentation are for general informational purposes only. You should contact an outside dentist, physician, or attorney to obtain dental, medical, or legal advice and prior to acting, or refraining from acting, on the basis of information contained in this course or presentation.</a:t>
            </a:r>
          </a:p>
          <a:p>
            <a:pPr>
              <a:spcAft>
                <a:spcPts val="1200"/>
              </a:spcAft>
            </a:pPr>
            <a:r>
              <a:rPr lang="en-US" altLang="en-US" sz="1900">
                <a:solidFill>
                  <a:srgbClr val="24327B"/>
                </a:solidFill>
                <a:cs typeface="Arial" panose="020B0604020202020204" pitchFamily="34" charset="0"/>
              </a:rPr>
              <a:t>All liability with respect to actions taken or not taken based on the contents of this course or presentation are hereby expressly disclaimed.</a:t>
            </a:r>
          </a:p>
        </p:txBody>
      </p:sp>
      <p:sp>
        <p:nvSpPr>
          <p:cNvPr id="7171" name="Rectangle 2">
            <a:extLst>
              <a:ext uri="{FF2B5EF4-FFF2-40B4-BE49-F238E27FC236}">
                <a16:creationId xmlns:a16="http://schemas.microsoft.com/office/drawing/2014/main" xmlns="" id="{97C05973-9E02-49C9-970D-08C2D9D4C692}"/>
              </a:ext>
            </a:extLst>
          </p:cNvPr>
          <p:cNvSpPr>
            <a:spLocks noChangeArrowheads="1"/>
          </p:cNvSpPr>
          <p:nvPr/>
        </p:nvSpPr>
        <p:spPr bwMode="auto">
          <a:xfrm>
            <a:off x="3276600" y="685800"/>
            <a:ext cx="3048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3600" b="1">
                <a:solidFill>
                  <a:srgbClr val="24327B"/>
                </a:solidFill>
                <a:ea typeface="MS PGothic" panose="020B0600070205080204" pitchFamily="34" charset="-128"/>
                <a:cs typeface="Arial" panose="020B0604020202020204" pitchFamily="34" charset="0"/>
              </a:rPr>
              <a:t>Disclaimer</a:t>
            </a:r>
            <a:endParaRPr lang="en-US" altLang="en-US" sz="3600">
              <a:ea typeface="MS PGothic" panose="020B0600070205080204" pitchFamily="34" charset="-128"/>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A40ABC5A-4E29-4B59-A434-8736C44C020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8826"/>
          <a:stretch>
            <a:fillRect/>
          </a:stretch>
        </p:blipFill>
        <p:spPr bwMode="auto">
          <a:xfrm>
            <a:off x="838200" y="1536700"/>
            <a:ext cx="7543800" cy="4538663"/>
          </a:xfrm>
          <a:prstGeom prst="rect">
            <a:avLst/>
          </a:prstGeom>
          <a:noFill/>
          <a:ln>
            <a:noFill/>
          </a:ln>
          <a:effectLst/>
          <a:extLst>
            <a:ext uri="{909E8E84-426E-40DD-AFC4-6F175D3DCCD1}">
              <a14:hiddenFill xmlns:a14="http://schemas.microsoft.com/office/drawing/2010/main" xmlns="">
                <a:blipFill dpi="0" rotWithShape="0">
                  <a:blip/>
                  <a:srcRect t="8826"/>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3011" name="Picture 2">
            <a:extLst>
              <a:ext uri="{FF2B5EF4-FFF2-40B4-BE49-F238E27FC236}">
                <a16:creationId xmlns:a16="http://schemas.microsoft.com/office/drawing/2014/main" xmlns="" id="{4D676ADE-FAF1-4D2C-9796-6B48FEC2CE5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5778500"/>
            <a:ext cx="2967038" cy="7604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3012" name="TextBox 3">
            <a:extLst>
              <a:ext uri="{FF2B5EF4-FFF2-40B4-BE49-F238E27FC236}">
                <a16:creationId xmlns:a16="http://schemas.microsoft.com/office/drawing/2014/main" xmlns="" id="{D151F0B4-F14A-46AC-A014-CF280574F182}"/>
              </a:ext>
            </a:extLst>
          </p:cNvPr>
          <p:cNvSpPr txBox="1">
            <a:spLocks noChangeArrowheads="1"/>
          </p:cNvSpPr>
          <p:nvPr/>
        </p:nvSpPr>
        <p:spPr bwMode="auto">
          <a:xfrm>
            <a:off x="304800" y="457200"/>
            <a:ext cx="86106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tLang="en-US" sz="3000" b="1">
                <a:solidFill>
                  <a:srgbClr val="24327B"/>
                </a:solidFill>
              </a:rPr>
              <a:t>Cavity causing bacteria passed to infant by mother can put baby’s teeth at risk of decay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2C145A8A-BB5E-4E6E-B90F-942E4A24CF62}"/>
              </a:ext>
            </a:extLst>
          </p:cNvPr>
          <p:cNvSpPr>
            <a:spLocks noChangeArrowheads="1"/>
          </p:cNvSpPr>
          <p:nvPr/>
        </p:nvSpPr>
        <p:spPr bwMode="auto">
          <a:xfrm>
            <a:off x="646113" y="1600200"/>
            <a:ext cx="7883525" cy="419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0713" indent="-511175">
              <a:lnSpc>
                <a:spcPct val="93000"/>
              </a:lnSpc>
              <a:spcBef>
                <a:spcPts val="1425"/>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 pos="9764713"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00000"/>
              </a:lnSpc>
              <a:spcBef>
                <a:spcPts val="400"/>
              </a:spcBef>
              <a:buClr>
                <a:srgbClr val="24327B"/>
              </a:buClr>
              <a:buFont typeface="Arial" panose="020B0604020202020204" pitchFamily="34" charset="0"/>
              <a:buChar char="•"/>
            </a:pPr>
            <a:r>
              <a:rPr lang="en-US" altLang="en-US" sz="2800">
                <a:solidFill>
                  <a:srgbClr val="24327B"/>
                </a:solidFill>
              </a:rPr>
              <a:t>The good news is that good oral hygiene, other preventive steps and normal dental care can reduce or even eliminate the risk of passing these bacteria to an infant.</a:t>
            </a:r>
          </a:p>
          <a:p>
            <a:pPr eaLnBrk="1">
              <a:lnSpc>
                <a:spcPct val="100000"/>
              </a:lnSpc>
              <a:spcBef>
                <a:spcPts val="400"/>
              </a:spcBef>
              <a:buClr>
                <a:srgbClr val="24327B"/>
              </a:buClr>
              <a:buFont typeface="Arial" panose="020B0604020202020204" pitchFamily="34" charset="0"/>
              <a:buChar char="•"/>
            </a:pPr>
            <a:endParaRPr lang="en-US" altLang="en-US" sz="800">
              <a:solidFill>
                <a:srgbClr val="24327B"/>
              </a:solidFill>
            </a:endParaRPr>
          </a:p>
          <a:p>
            <a:pPr eaLnBrk="1">
              <a:lnSpc>
                <a:spcPct val="100000"/>
              </a:lnSpc>
              <a:spcBef>
                <a:spcPts val="400"/>
              </a:spcBef>
              <a:buClr>
                <a:srgbClr val="24327B"/>
              </a:buClr>
              <a:buFont typeface="Arial" panose="020B0604020202020204" pitchFamily="34" charset="0"/>
              <a:buChar char="•"/>
            </a:pPr>
            <a:r>
              <a:rPr lang="en-US" altLang="en-US" sz="2800">
                <a:solidFill>
                  <a:srgbClr val="24327B"/>
                </a:solidFill>
              </a:rPr>
              <a:t>Furthermore, normal oral hygiene activities and other preventive steps, as well as routine dental care are considered </a:t>
            </a:r>
            <a:r>
              <a:rPr lang="en-US" altLang="en-US" sz="2800" b="1">
                <a:solidFill>
                  <a:srgbClr val="24327B"/>
                </a:solidFill>
              </a:rPr>
              <a:t>safe during pregnancy</a:t>
            </a:r>
            <a:r>
              <a:rPr lang="en-US" altLang="en-US" sz="2800">
                <a:solidFill>
                  <a:srgbClr val="24327B"/>
                </a:solidFill>
              </a:rPr>
              <a:t>.</a:t>
            </a:r>
            <a:endParaRPr lang="en-US" altLang="en-US" sz="2400">
              <a:solidFill>
                <a:srgbClr val="24327B"/>
              </a:solidFill>
            </a:endParaRPr>
          </a:p>
          <a:p>
            <a:pPr eaLnBrk="1">
              <a:lnSpc>
                <a:spcPct val="100000"/>
              </a:lnSpc>
              <a:spcBef>
                <a:spcPts val="400"/>
              </a:spcBef>
              <a:buClr>
                <a:srgbClr val="24327B"/>
              </a:buClr>
              <a:buFontTx/>
              <a:buNone/>
            </a:pPr>
            <a:endParaRPr lang="en-US" altLang="en-US" sz="2800">
              <a:solidFill>
                <a:srgbClr val="24327B"/>
              </a:solidFill>
            </a:endParaRPr>
          </a:p>
        </p:txBody>
      </p:sp>
      <p:sp>
        <p:nvSpPr>
          <p:cNvPr id="45059" name="Rectangle 1">
            <a:extLst>
              <a:ext uri="{FF2B5EF4-FFF2-40B4-BE49-F238E27FC236}">
                <a16:creationId xmlns:a16="http://schemas.microsoft.com/office/drawing/2014/main" xmlns="" id="{8C0062DF-F7E0-42EC-B7A8-984E7D220FC2}"/>
              </a:ext>
            </a:extLst>
          </p:cNvPr>
          <p:cNvSpPr>
            <a:spLocks noChangeArrowheads="1"/>
          </p:cNvSpPr>
          <p:nvPr/>
        </p:nvSpPr>
        <p:spPr bwMode="auto">
          <a:xfrm>
            <a:off x="457200" y="485775"/>
            <a:ext cx="8261350"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3600" b="1">
                <a:solidFill>
                  <a:srgbClr val="24327B"/>
                </a:solidFill>
              </a:rPr>
              <a:t>Pregnancy Outcomes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xmlns="" id="{606CB95D-73AB-479F-9A25-D6D00775AAC2}"/>
              </a:ext>
            </a:extLst>
          </p:cNvPr>
          <p:cNvSpPr>
            <a:spLocks noChangeArrowheads="1"/>
          </p:cNvSpPr>
          <p:nvPr/>
        </p:nvSpPr>
        <p:spPr bwMode="auto">
          <a:xfrm>
            <a:off x="914400" y="2362200"/>
            <a:ext cx="7472363" cy="3505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2300" indent="-512763">
              <a:lnSpc>
                <a:spcPct val="93000"/>
              </a:lnSpc>
              <a:spcBef>
                <a:spcPts val="142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4pPr>
            <a:lvl5pPr marL="1077913" indent="-215900">
              <a:lnSpc>
                <a:spcPct val="93000"/>
              </a:lnSpc>
              <a:spcBef>
                <a:spcPts val="28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5pPr>
            <a:lvl6pPr marL="15351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6pPr>
            <a:lvl7pPr marL="19923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7pPr>
            <a:lvl8pPr marL="24495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8pPr>
            <a:lvl9pPr marL="29067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9pPr>
          </a:lstStyle>
          <a:p>
            <a:pPr marL="109537" indent="0" eaLnBrk="1">
              <a:lnSpc>
                <a:spcPct val="100000"/>
              </a:lnSpc>
              <a:spcBef>
                <a:spcPts val="400"/>
              </a:spcBef>
              <a:buClr>
                <a:srgbClr val="24327B"/>
              </a:buClr>
              <a:defRPr/>
            </a:pPr>
            <a:r>
              <a:rPr lang="en-US" altLang="en-US" dirty="0">
                <a:solidFill>
                  <a:srgbClr val="24327B"/>
                </a:solidFill>
                <a:ea typeface="+mn-ea"/>
              </a:rPr>
              <a:t>If a mom takes good care of her oral health during pregnancy, she has less decay-causing bacteria to pass to her newborn, which </a:t>
            </a:r>
            <a:r>
              <a:rPr lang="en-US" altLang="en-US" b="1" dirty="0">
                <a:solidFill>
                  <a:srgbClr val="24327B"/>
                </a:solidFill>
                <a:ea typeface="+mn-ea"/>
              </a:rPr>
              <a:t>reduces the risk </a:t>
            </a:r>
            <a:r>
              <a:rPr lang="en-US" altLang="en-US" dirty="0">
                <a:solidFill>
                  <a:srgbClr val="24327B"/>
                </a:solidFill>
                <a:ea typeface="+mn-ea"/>
              </a:rPr>
              <a:t>of the infant developing tooth decay.</a:t>
            </a:r>
          </a:p>
        </p:txBody>
      </p:sp>
      <p:sp>
        <p:nvSpPr>
          <p:cNvPr id="47107" name="Rectangle 1">
            <a:extLst>
              <a:ext uri="{FF2B5EF4-FFF2-40B4-BE49-F238E27FC236}">
                <a16:creationId xmlns:a16="http://schemas.microsoft.com/office/drawing/2014/main" xmlns="" id="{475AA747-F074-4B1A-94F8-B3D37600DB4D}"/>
              </a:ext>
            </a:extLst>
          </p:cNvPr>
          <p:cNvSpPr>
            <a:spLocks noChangeArrowheads="1"/>
          </p:cNvSpPr>
          <p:nvPr/>
        </p:nvSpPr>
        <p:spPr bwMode="auto">
          <a:xfrm>
            <a:off x="0" y="990600"/>
            <a:ext cx="9144000"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b="1">
                <a:solidFill>
                  <a:srgbClr val="24327B"/>
                </a:solidFill>
              </a:rPr>
              <a:t>Good oral hygiene during pregnancy can positively effect teeth of newborn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xmlns="" id="{C4139093-391F-4B8E-9504-6BF2EE322BD0}"/>
              </a:ext>
            </a:extLst>
          </p:cNvPr>
          <p:cNvSpPr>
            <a:spLocks noChangeArrowheads="1"/>
          </p:cNvSpPr>
          <p:nvPr/>
        </p:nvSpPr>
        <p:spPr bwMode="auto">
          <a:xfrm>
            <a:off x="990600" y="1682750"/>
            <a:ext cx="7391400" cy="3886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622300" indent="-512763">
              <a:lnSpc>
                <a:spcPct val="93000"/>
              </a:lnSpc>
              <a:spcBef>
                <a:spcPts val="142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4pPr>
            <a:lvl5pPr marL="1077913" indent="-215900">
              <a:lnSpc>
                <a:spcPct val="93000"/>
              </a:lnSpc>
              <a:spcBef>
                <a:spcPts val="288"/>
              </a:spcBef>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5pPr>
            <a:lvl6pPr marL="15351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6pPr>
            <a:lvl7pPr marL="19923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7pPr>
            <a:lvl8pPr marL="24495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8pPr>
            <a:lvl9pPr marL="2906713" indent="-2159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622300" algn="l"/>
                <a:tab pos="1079500" algn="l"/>
                <a:tab pos="1536700" algn="l"/>
                <a:tab pos="1993900" algn="l"/>
                <a:tab pos="2451100" algn="l"/>
                <a:tab pos="2908300" algn="l"/>
                <a:tab pos="3365500" algn="l"/>
                <a:tab pos="3822700" algn="l"/>
                <a:tab pos="4279900" algn="l"/>
                <a:tab pos="4737100" algn="l"/>
                <a:tab pos="5194300" algn="l"/>
                <a:tab pos="5651500" algn="l"/>
                <a:tab pos="6108700" algn="l"/>
                <a:tab pos="6565900" algn="l"/>
                <a:tab pos="7023100" algn="l"/>
                <a:tab pos="7480300" algn="l"/>
                <a:tab pos="7937500" algn="l"/>
                <a:tab pos="8394700" algn="l"/>
                <a:tab pos="8851900" algn="l"/>
                <a:tab pos="9309100" algn="l"/>
                <a:tab pos="9766300" algn="l"/>
              </a:tabLst>
              <a:defRPr sz="2000">
                <a:solidFill>
                  <a:srgbClr val="000000"/>
                </a:solidFill>
                <a:latin typeface="Arial" panose="020B0604020202020204" pitchFamily="34" charset="0"/>
                <a:cs typeface="Arial Unicode MS" panose="020B0604020202020204" pitchFamily="34" charset="-128"/>
              </a:defRPr>
            </a:lvl9pPr>
          </a:lstStyle>
          <a:p>
            <a:pPr marL="452437" indent="-342900" eaLnBrk="1">
              <a:lnSpc>
                <a:spcPct val="100000"/>
              </a:lnSpc>
              <a:spcBef>
                <a:spcPts val="400"/>
              </a:spcBef>
              <a:buClr>
                <a:srgbClr val="24327B"/>
              </a:buClr>
              <a:buFont typeface="Arial" panose="020B0604020202020204" pitchFamily="34" charset="0"/>
              <a:buChar char="•"/>
              <a:defRPr/>
            </a:pPr>
            <a:r>
              <a:rPr lang="en-US" altLang="en-US" sz="2600" dirty="0">
                <a:solidFill>
                  <a:srgbClr val="24327B"/>
                </a:solidFill>
                <a:ea typeface="+mn-ea"/>
              </a:rPr>
              <a:t>If an expectant mother practices good oral health care during her pregnancy, she can improve her oral health and improve the chances of her new baby having good oral health.</a:t>
            </a:r>
          </a:p>
          <a:p>
            <a:pPr marL="452437" indent="-342900" eaLnBrk="1">
              <a:lnSpc>
                <a:spcPct val="100000"/>
              </a:lnSpc>
              <a:spcBef>
                <a:spcPts val="400"/>
              </a:spcBef>
              <a:buClr>
                <a:srgbClr val="24327B"/>
              </a:buClr>
              <a:buFont typeface="Arial" panose="020B0604020202020204" pitchFamily="34" charset="0"/>
              <a:buChar char="•"/>
              <a:defRPr/>
            </a:pPr>
            <a:endParaRPr lang="en-US" altLang="en-US" sz="800" dirty="0">
              <a:solidFill>
                <a:srgbClr val="24327B"/>
              </a:solidFill>
              <a:ea typeface="+mn-ea"/>
            </a:endParaRPr>
          </a:p>
          <a:p>
            <a:pPr marL="452437" indent="-342900" eaLnBrk="1">
              <a:lnSpc>
                <a:spcPct val="100000"/>
              </a:lnSpc>
              <a:spcBef>
                <a:spcPts val="400"/>
              </a:spcBef>
              <a:buClr>
                <a:srgbClr val="24327B"/>
              </a:buClr>
              <a:buFont typeface="Arial" panose="020B0604020202020204" pitchFamily="34" charset="0"/>
              <a:buChar char="•"/>
              <a:defRPr/>
            </a:pPr>
            <a:r>
              <a:rPr lang="en-US" altLang="en-US" sz="2600" dirty="0">
                <a:solidFill>
                  <a:srgbClr val="24327B"/>
                </a:solidFill>
                <a:ea typeface="+mn-ea"/>
              </a:rPr>
              <a:t>Once the baby is born, it is important that the mother continues her own oral health care and institutes appropriate oral health care for her new baby.</a:t>
            </a:r>
          </a:p>
        </p:txBody>
      </p:sp>
      <p:sp>
        <p:nvSpPr>
          <p:cNvPr id="49155" name="Rectangle 1">
            <a:extLst>
              <a:ext uri="{FF2B5EF4-FFF2-40B4-BE49-F238E27FC236}">
                <a16:creationId xmlns:a16="http://schemas.microsoft.com/office/drawing/2014/main" xmlns="" id="{9E50D6AA-CB20-4296-9028-80D320449D1B}"/>
              </a:ext>
            </a:extLst>
          </p:cNvPr>
          <p:cNvSpPr>
            <a:spLocks noChangeArrowheads="1"/>
          </p:cNvSpPr>
          <p:nvPr/>
        </p:nvSpPr>
        <p:spPr bwMode="auto">
          <a:xfrm>
            <a:off x="-76200" y="533400"/>
            <a:ext cx="9144000" cy="1114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4000" b="1">
                <a:solidFill>
                  <a:srgbClr val="24327B"/>
                </a:solidFill>
              </a:rPr>
              <a:t>Important Messages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xmlns="" id="{E36BF86A-CD64-42A3-B664-F627D6D922EC}"/>
              </a:ext>
            </a:extLst>
          </p:cNvPr>
          <p:cNvSpPr>
            <a:spLocks noChangeArrowheads="1"/>
          </p:cNvSpPr>
          <p:nvPr/>
        </p:nvSpPr>
        <p:spPr bwMode="auto">
          <a:xfrm>
            <a:off x="2133600" y="1371600"/>
            <a:ext cx="4970463" cy="5151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215900" indent="-2159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647700" indent="-2159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spcBef>
                <a:spcPts val="400"/>
              </a:spcBef>
              <a:buClr>
                <a:srgbClr val="24327B"/>
              </a:buClr>
              <a:buSzPct val="45000"/>
              <a:buFont typeface="Wingdings" panose="05000000000000000000" pitchFamily="2" charset="2"/>
              <a:buNone/>
            </a:pPr>
            <a:r>
              <a:rPr lang="en-US" altLang="en-US" sz="2800" b="1">
                <a:solidFill>
                  <a:srgbClr val="24327B"/>
                </a:solidFill>
              </a:rPr>
              <a:t>Oral Hygiene</a:t>
            </a:r>
          </a:p>
          <a:p>
            <a:pPr lvl="2" eaLnBrk="1">
              <a:spcBef>
                <a:spcPts val="325"/>
              </a:spcBef>
              <a:buClr>
                <a:srgbClr val="24327B"/>
              </a:buClr>
              <a:buSzPct val="45000"/>
              <a:buFont typeface="Wingdings" panose="05000000000000000000" pitchFamily="2" charset="2"/>
              <a:buChar char=""/>
            </a:pPr>
            <a:r>
              <a:rPr lang="en-US" altLang="en-US" sz="2400">
                <a:solidFill>
                  <a:srgbClr val="24327B"/>
                </a:solidFill>
              </a:rPr>
              <a:t>Brushing </a:t>
            </a:r>
          </a:p>
          <a:p>
            <a:pPr lvl="2" eaLnBrk="1">
              <a:spcBef>
                <a:spcPts val="325"/>
              </a:spcBef>
              <a:buClr>
                <a:srgbClr val="24327B"/>
              </a:buClr>
              <a:buSzPct val="45000"/>
              <a:buFont typeface="Wingdings" panose="05000000000000000000" pitchFamily="2" charset="2"/>
              <a:buChar char=""/>
            </a:pPr>
            <a:r>
              <a:rPr lang="en-US" altLang="en-US" sz="2400">
                <a:solidFill>
                  <a:srgbClr val="24327B"/>
                </a:solidFill>
              </a:rPr>
              <a:t>Flossing</a:t>
            </a:r>
          </a:p>
          <a:p>
            <a:pPr eaLnBrk="1">
              <a:spcBef>
                <a:spcPts val="400"/>
              </a:spcBef>
              <a:buClr>
                <a:srgbClr val="24327B"/>
              </a:buClr>
              <a:buSzPct val="45000"/>
              <a:buFont typeface="Wingdings" panose="05000000000000000000" pitchFamily="2" charset="2"/>
              <a:buNone/>
            </a:pPr>
            <a:r>
              <a:rPr lang="en-US" altLang="en-US" sz="2800" b="1">
                <a:solidFill>
                  <a:srgbClr val="24327B"/>
                </a:solidFill>
              </a:rPr>
              <a:t>Fluoride</a:t>
            </a:r>
          </a:p>
          <a:p>
            <a:pPr lvl="2" eaLnBrk="1">
              <a:spcBef>
                <a:spcPts val="325"/>
              </a:spcBef>
              <a:buClr>
                <a:srgbClr val="24327B"/>
              </a:buClr>
              <a:buSzPct val="45000"/>
              <a:buFont typeface="Wingdings" panose="05000000000000000000" pitchFamily="2" charset="2"/>
              <a:buChar char=""/>
            </a:pPr>
            <a:r>
              <a:rPr lang="en-US" altLang="en-US" sz="2400">
                <a:solidFill>
                  <a:srgbClr val="24327B"/>
                </a:solidFill>
              </a:rPr>
              <a:t>Community water with fluoride</a:t>
            </a:r>
          </a:p>
          <a:p>
            <a:pPr lvl="2" eaLnBrk="1">
              <a:spcBef>
                <a:spcPts val="325"/>
              </a:spcBef>
              <a:buClr>
                <a:srgbClr val="24327B"/>
              </a:buClr>
              <a:buSzPct val="45000"/>
              <a:buFont typeface="Wingdings" panose="05000000000000000000" pitchFamily="2" charset="2"/>
              <a:buChar char=""/>
            </a:pPr>
            <a:r>
              <a:rPr lang="en-US" altLang="en-US" sz="2400">
                <a:solidFill>
                  <a:srgbClr val="24327B"/>
                </a:solidFill>
              </a:rPr>
              <a:t>Toothpaste</a:t>
            </a:r>
          </a:p>
          <a:p>
            <a:pPr lvl="2" eaLnBrk="1">
              <a:spcBef>
                <a:spcPts val="325"/>
              </a:spcBef>
              <a:buClr>
                <a:srgbClr val="24327B"/>
              </a:buClr>
              <a:buSzPct val="45000"/>
              <a:buFont typeface="Wingdings" panose="05000000000000000000" pitchFamily="2" charset="2"/>
              <a:buChar char=""/>
            </a:pPr>
            <a:r>
              <a:rPr lang="en-US" altLang="en-US" sz="2400">
                <a:solidFill>
                  <a:srgbClr val="24327B"/>
                </a:solidFill>
              </a:rPr>
              <a:t>Fluoride varnish</a:t>
            </a:r>
          </a:p>
          <a:p>
            <a:pPr lvl="2" eaLnBrk="1">
              <a:spcBef>
                <a:spcPts val="325"/>
              </a:spcBef>
              <a:buClr>
                <a:srgbClr val="24327B"/>
              </a:buClr>
              <a:buSzPct val="45000"/>
              <a:buFont typeface="Wingdings" panose="05000000000000000000" pitchFamily="2" charset="2"/>
              <a:buChar char=""/>
            </a:pPr>
            <a:r>
              <a:rPr lang="en-US" altLang="en-US" sz="2400">
                <a:solidFill>
                  <a:srgbClr val="24327B"/>
                </a:solidFill>
              </a:rPr>
              <a:t>Fluoride supplementation</a:t>
            </a:r>
          </a:p>
          <a:p>
            <a:pPr eaLnBrk="1">
              <a:spcBef>
                <a:spcPts val="400"/>
              </a:spcBef>
              <a:buClr>
                <a:srgbClr val="24327B"/>
              </a:buClr>
              <a:buSzPct val="45000"/>
              <a:buFont typeface="Wingdings" panose="05000000000000000000" pitchFamily="2" charset="2"/>
              <a:buNone/>
            </a:pPr>
            <a:r>
              <a:rPr lang="en-US" altLang="en-US" sz="2800" b="1">
                <a:solidFill>
                  <a:srgbClr val="24327B"/>
                </a:solidFill>
              </a:rPr>
              <a:t>Dental Home</a:t>
            </a:r>
          </a:p>
          <a:p>
            <a:pPr lvl="2" eaLnBrk="1">
              <a:spcBef>
                <a:spcPts val="325"/>
              </a:spcBef>
              <a:buClr>
                <a:srgbClr val="24327B"/>
              </a:buClr>
              <a:buSzPct val="45000"/>
              <a:buFont typeface="Wingdings" panose="05000000000000000000" pitchFamily="2" charset="2"/>
              <a:buChar char=""/>
            </a:pPr>
            <a:r>
              <a:rPr lang="en-US" altLang="en-US" sz="2400">
                <a:solidFill>
                  <a:srgbClr val="24327B"/>
                </a:solidFill>
              </a:rPr>
              <a:t>During and after pregnancy</a:t>
            </a:r>
          </a:p>
          <a:p>
            <a:pPr lvl="2" eaLnBrk="1">
              <a:spcBef>
                <a:spcPts val="325"/>
              </a:spcBef>
              <a:buClr>
                <a:srgbClr val="24327B"/>
              </a:buClr>
              <a:buSzPct val="45000"/>
              <a:buFont typeface="Wingdings" panose="05000000000000000000" pitchFamily="2" charset="2"/>
              <a:buChar char=""/>
            </a:pPr>
            <a:r>
              <a:rPr lang="en-US" altLang="en-US" sz="2400">
                <a:solidFill>
                  <a:srgbClr val="24327B"/>
                </a:solidFill>
              </a:rPr>
              <a:t>Finding a dental home</a:t>
            </a:r>
            <a:endParaRPr lang="en-US" altLang="en-US" sz="2400">
              <a:solidFill>
                <a:srgbClr val="24327B"/>
              </a:solidFill>
              <a:latin typeface="Book Antiqua" panose="02040602050305030304" pitchFamily="18" charset="0"/>
            </a:endParaRPr>
          </a:p>
          <a:p>
            <a:pPr eaLnBrk="1">
              <a:buClr>
                <a:srgbClr val="24327B"/>
              </a:buClr>
              <a:buSzPct val="100000"/>
            </a:pPr>
            <a:endParaRPr lang="en-US" altLang="en-US" sz="2000">
              <a:solidFill>
                <a:srgbClr val="24327B"/>
              </a:solidFill>
              <a:latin typeface="Book Antiqua" panose="02040602050305030304" pitchFamily="18" charset="0"/>
            </a:endParaRPr>
          </a:p>
        </p:txBody>
      </p:sp>
      <p:sp>
        <p:nvSpPr>
          <p:cNvPr id="51203" name="Rectangle 2">
            <a:extLst>
              <a:ext uri="{FF2B5EF4-FFF2-40B4-BE49-F238E27FC236}">
                <a16:creationId xmlns:a16="http://schemas.microsoft.com/office/drawing/2014/main" xmlns="" id="{3C480EAC-65DD-4017-AEDF-E4E8307A973D}"/>
              </a:ext>
            </a:extLst>
          </p:cNvPr>
          <p:cNvSpPr>
            <a:spLocks noChangeArrowheads="1"/>
          </p:cNvSpPr>
          <p:nvPr/>
        </p:nvSpPr>
        <p:spPr bwMode="auto">
          <a:xfrm>
            <a:off x="1752600" y="533400"/>
            <a:ext cx="55626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4000" b="1">
                <a:solidFill>
                  <a:srgbClr val="24327B"/>
                </a:solidFill>
              </a:rPr>
              <a:t>Basics of Prevention</a:t>
            </a:r>
            <a:endParaRPr lang="en-US" altLang="en-US" sz="4000" b="1"/>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xmlns="" id="{87D5E882-FF59-4DD1-B7AC-C387C9906E06}"/>
              </a:ext>
            </a:extLst>
          </p:cNvPr>
          <p:cNvSpPr>
            <a:spLocks noChangeArrowheads="1"/>
          </p:cNvSpPr>
          <p:nvPr/>
        </p:nvSpPr>
        <p:spPr bwMode="auto">
          <a:xfrm>
            <a:off x="395288" y="1584325"/>
            <a:ext cx="8359775" cy="4359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marL="9683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eaLnBrk="1">
              <a:spcBef>
                <a:spcPts val="400"/>
              </a:spcBef>
              <a:spcAft>
                <a:spcPts val="600"/>
              </a:spcAft>
              <a:buClr>
                <a:srgbClr val="1F497D"/>
              </a:buClr>
              <a:buSzPct val="100000"/>
              <a:defRPr/>
            </a:pPr>
            <a:r>
              <a:rPr lang="en-US" altLang="en-US" sz="2400" b="1" dirty="0">
                <a:solidFill>
                  <a:srgbClr val="24327B"/>
                </a:solidFill>
                <a:latin typeface="+mj-lt"/>
                <a:ea typeface="+mn-ea"/>
              </a:rPr>
              <a:t>Oral Hygiene</a:t>
            </a:r>
          </a:p>
          <a:p>
            <a:pPr lvl="1" eaLnBrk="1">
              <a:spcBef>
                <a:spcPts val="325"/>
              </a:spcBef>
              <a:spcAft>
                <a:spcPts val="600"/>
              </a:spcAft>
              <a:buClr>
                <a:srgbClr val="1F497D"/>
              </a:buClr>
              <a:buSzPct val="85000"/>
              <a:buFont typeface="Arial" panose="020B0604020202020204" pitchFamily="34" charset="0"/>
              <a:buChar char="•"/>
              <a:defRPr/>
            </a:pPr>
            <a:r>
              <a:rPr lang="en-US" altLang="en-US" sz="2000" b="1" dirty="0">
                <a:solidFill>
                  <a:srgbClr val="24327B"/>
                </a:solidFill>
                <a:latin typeface="+mj-lt"/>
                <a:ea typeface="+mn-ea"/>
              </a:rPr>
              <a:t>Brush teeth with fluoridated toothpaste twice a day</a:t>
            </a:r>
            <a:r>
              <a:rPr lang="en-US" altLang="en-US" sz="2000" dirty="0">
                <a:solidFill>
                  <a:srgbClr val="24327B"/>
                </a:solidFill>
                <a:latin typeface="+mj-lt"/>
                <a:ea typeface="+mn-ea"/>
              </a:rPr>
              <a:t>.</a:t>
            </a:r>
          </a:p>
          <a:p>
            <a:pPr marL="1200150" lvl="2" indent="-285750" eaLnBrk="1">
              <a:spcBef>
                <a:spcPts val="325"/>
              </a:spcBef>
              <a:spcAft>
                <a:spcPts val="600"/>
              </a:spcAft>
              <a:buClr>
                <a:srgbClr val="1F497D"/>
              </a:buClr>
              <a:buSzPct val="85000"/>
              <a:buFont typeface="Courier New" panose="02070309020205020404" pitchFamily="49" charset="0"/>
              <a:buChar char="o"/>
              <a:defRPr/>
            </a:pPr>
            <a:r>
              <a:rPr lang="en-US" altLang="en-US" sz="1700" dirty="0">
                <a:solidFill>
                  <a:srgbClr val="24327B"/>
                </a:solidFill>
                <a:latin typeface="+mj-lt"/>
                <a:ea typeface="+mn-ea"/>
              </a:rPr>
              <a:t>If toothpaste causes nausea, a different flavor and/or reduced amount of toothpaste may be used.</a:t>
            </a:r>
          </a:p>
          <a:p>
            <a:pPr marL="1200150" lvl="2" indent="-285750" eaLnBrk="1">
              <a:spcBef>
                <a:spcPts val="325"/>
              </a:spcBef>
              <a:spcAft>
                <a:spcPts val="600"/>
              </a:spcAft>
              <a:buClr>
                <a:srgbClr val="1F497D"/>
              </a:buClr>
              <a:buSzPct val="85000"/>
              <a:buFont typeface="Courier New" panose="02070309020205020404" pitchFamily="49" charset="0"/>
              <a:buChar char="o"/>
              <a:defRPr/>
            </a:pPr>
            <a:r>
              <a:rPr lang="en-US" altLang="en-US" sz="1700" dirty="0">
                <a:solidFill>
                  <a:srgbClr val="24327B"/>
                </a:solidFill>
                <a:latin typeface="+mj-lt"/>
                <a:ea typeface="+mn-ea"/>
              </a:rPr>
              <a:t>If toothpaste cannot be tolerated, it can be eliminated; but, brushing should be continued without the toothpaste.</a:t>
            </a:r>
          </a:p>
          <a:p>
            <a:pPr marL="1200150" lvl="2" indent="-285750" eaLnBrk="1">
              <a:spcBef>
                <a:spcPts val="325"/>
              </a:spcBef>
              <a:spcAft>
                <a:spcPts val="600"/>
              </a:spcAft>
              <a:buClr>
                <a:srgbClr val="1F497D"/>
              </a:buClr>
              <a:buSzPct val="85000"/>
              <a:buFont typeface="Courier New" panose="02070309020205020404" pitchFamily="49" charset="0"/>
              <a:buChar char="o"/>
              <a:defRPr/>
            </a:pPr>
            <a:r>
              <a:rPr lang="en-US" altLang="en-US" sz="1700" dirty="0">
                <a:solidFill>
                  <a:srgbClr val="24327B"/>
                </a:solidFill>
                <a:latin typeface="+mj-lt"/>
                <a:ea typeface="+mn-ea"/>
              </a:rPr>
              <a:t>The toothbrush should be replaced every 3 or 4 months, or more often if the bristles are frayed.</a:t>
            </a:r>
          </a:p>
          <a:p>
            <a:pPr marL="1200150" lvl="2" indent="-285750" eaLnBrk="1">
              <a:spcBef>
                <a:spcPts val="325"/>
              </a:spcBef>
              <a:spcAft>
                <a:spcPts val="600"/>
              </a:spcAft>
              <a:buClr>
                <a:srgbClr val="1F497D"/>
              </a:buClr>
              <a:buSzPct val="85000"/>
              <a:buFont typeface="Courier New" panose="02070309020205020404" pitchFamily="49" charset="0"/>
              <a:buChar char="o"/>
              <a:defRPr/>
            </a:pPr>
            <a:r>
              <a:rPr lang="en-US" altLang="en-US" sz="1700" dirty="0">
                <a:solidFill>
                  <a:srgbClr val="24327B"/>
                </a:solidFill>
                <a:latin typeface="+mj-lt"/>
                <a:ea typeface="+mn-ea"/>
              </a:rPr>
              <a:t>The toothbrush should not be shared with an infant or anyone else.</a:t>
            </a:r>
            <a:endParaRPr lang="en-US" altLang="en-US" sz="300" dirty="0">
              <a:solidFill>
                <a:srgbClr val="24327B"/>
              </a:solidFill>
              <a:latin typeface="+mj-lt"/>
              <a:ea typeface="+mn-ea"/>
            </a:endParaRPr>
          </a:p>
          <a:p>
            <a:pPr lvl="1" eaLnBrk="1">
              <a:spcBef>
                <a:spcPts val="325"/>
              </a:spcBef>
              <a:spcAft>
                <a:spcPts val="600"/>
              </a:spcAft>
              <a:buClr>
                <a:srgbClr val="1F497D"/>
              </a:buClr>
              <a:buSzPct val="85000"/>
              <a:buFont typeface="Arial" panose="020B0604020202020204" pitchFamily="34" charset="0"/>
              <a:buChar char="•"/>
              <a:defRPr/>
            </a:pPr>
            <a:r>
              <a:rPr lang="en-US" altLang="en-US" sz="2000" b="1" dirty="0">
                <a:solidFill>
                  <a:srgbClr val="24327B"/>
                </a:solidFill>
                <a:latin typeface="+mj-lt"/>
                <a:ea typeface="+mn-ea"/>
              </a:rPr>
              <a:t>Clean between teeth daily with floss or an interdental cleaner.</a:t>
            </a:r>
            <a:endParaRPr lang="en-US" altLang="en-US" sz="300" b="1" i="1" dirty="0">
              <a:solidFill>
                <a:srgbClr val="24327B"/>
              </a:solidFill>
              <a:latin typeface="+mj-lt"/>
              <a:ea typeface="+mn-ea"/>
            </a:endParaRPr>
          </a:p>
          <a:p>
            <a:pPr lvl="1" eaLnBrk="1">
              <a:spcBef>
                <a:spcPts val="325"/>
              </a:spcBef>
              <a:spcAft>
                <a:spcPts val="600"/>
              </a:spcAft>
              <a:buClr>
                <a:srgbClr val="1F497D"/>
              </a:buClr>
              <a:buSzPct val="85000"/>
              <a:buFont typeface="Arial" panose="020B0604020202020204" pitchFamily="34" charset="0"/>
              <a:buChar char="•"/>
              <a:defRPr/>
            </a:pPr>
            <a:r>
              <a:rPr lang="en-US" altLang="en-US" sz="2000" b="1" dirty="0">
                <a:solidFill>
                  <a:srgbClr val="24327B"/>
                </a:solidFill>
                <a:latin typeface="+mj-lt"/>
                <a:ea typeface="+mn-ea"/>
              </a:rPr>
              <a:t>Rinse every night with an over-the-counter fluoridated alcohol-free mouth rinse.</a:t>
            </a:r>
          </a:p>
        </p:txBody>
      </p:sp>
      <p:sp>
        <p:nvSpPr>
          <p:cNvPr id="45061" name="TextBox 2">
            <a:extLst>
              <a:ext uri="{FF2B5EF4-FFF2-40B4-BE49-F238E27FC236}">
                <a16:creationId xmlns:a16="http://schemas.microsoft.com/office/drawing/2014/main" xmlns="" id="{D3BFC4C3-A238-41A2-B992-0DFB7B302424}"/>
              </a:ext>
            </a:extLst>
          </p:cNvPr>
          <p:cNvSpPr txBox="1">
            <a:spLocks noChangeArrowheads="1"/>
          </p:cNvSpPr>
          <p:nvPr/>
        </p:nvSpPr>
        <p:spPr bwMode="auto">
          <a:xfrm>
            <a:off x="392113" y="6072188"/>
            <a:ext cx="69992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cs typeface="Arial Unicode MS" panose="020B0604020202020204" pitchFamily="34" charset="-128"/>
              </a:defRPr>
            </a:lvl1pPr>
            <a:lvl2pPr>
              <a:defRPr>
                <a:solidFill>
                  <a:schemeClr val="bg1"/>
                </a:solidFill>
                <a:latin typeface="Arial" panose="020B0604020202020204" pitchFamily="34" charset="0"/>
                <a:cs typeface="Arial Unicode MS" panose="020B0604020202020204" pitchFamily="34" charset="-128"/>
              </a:defRPr>
            </a:lvl2pPr>
            <a:lvl3pPr>
              <a:defRPr>
                <a:solidFill>
                  <a:schemeClr val="bg1"/>
                </a:solidFill>
                <a:latin typeface="Arial" panose="020B0604020202020204" pitchFamily="34" charset="0"/>
                <a:cs typeface="Arial Unicode MS" panose="020B0604020202020204" pitchFamily="34" charset="-128"/>
              </a:defRPr>
            </a:lvl3pPr>
            <a:lvl4pPr marL="628650">
              <a:defRPr>
                <a:solidFill>
                  <a:schemeClr val="bg1"/>
                </a:solidFill>
                <a:latin typeface="Arial" panose="020B0604020202020204" pitchFamily="34" charset="0"/>
                <a:cs typeface="Arial Unicode MS" panose="020B0604020202020204" pitchFamily="34" charset="-128"/>
              </a:defRPr>
            </a:lvl4pPr>
            <a:lvl5pPr>
              <a:defRPr>
                <a:solidFill>
                  <a:schemeClr val="bg1"/>
                </a:solidFill>
                <a:latin typeface="Arial" panose="020B0604020202020204" pitchFamily="34" charset="0"/>
                <a:cs typeface="Arial Unicode MS" panose="020B0604020202020204" pitchFamily="34" charset="-128"/>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cs typeface="Arial Unicode MS" panose="020B0604020202020204" pitchFamily="34" charset="-128"/>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cs typeface="Arial Unicode MS" panose="020B0604020202020204" pitchFamily="34" charset="-128"/>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cs typeface="Arial Unicode MS" panose="020B0604020202020204" pitchFamily="34" charset="-128"/>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cs typeface="Arial Unicode MS" panose="020B0604020202020204" pitchFamily="34" charset="-128"/>
              </a:defRPr>
            </a:lvl9pPr>
          </a:lstStyle>
          <a:p>
            <a:pPr lvl="3" indent="0" eaLnBrk="1">
              <a:spcBef>
                <a:spcPts val="350"/>
              </a:spcBef>
              <a:spcAft>
                <a:spcPts val="600"/>
              </a:spcAft>
              <a:buClr>
                <a:srgbClr val="1F497D"/>
              </a:buClr>
              <a:buSzPct val="80000"/>
              <a:defRPr/>
            </a:pPr>
            <a:r>
              <a:rPr lang="en-US" altLang="en-US" sz="1000" dirty="0">
                <a:solidFill>
                  <a:srgbClr val="24327B"/>
                </a:solidFill>
                <a:latin typeface="+mj-lt"/>
                <a:ea typeface="+mn-ea"/>
              </a:rPr>
              <a:t>Oral Health Care During Pregnancy Expert Workgroup. 2012. Oral Health Care During Pregnancy: A National Consensus Statement. Washington, DC: National Maternal and Child Oral Health Resource Center.</a:t>
            </a:r>
          </a:p>
        </p:txBody>
      </p:sp>
      <p:sp>
        <p:nvSpPr>
          <p:cNvPr id="5" name="Rectangle 2">
            <a:extLst>
              <a:ext uri="{FF2B5EF4-FFF2-40B4-BE49-F238E27FC236}">
                <a16:creationId xmlns:a16="http://schemas.microsoft.com/office/drawing/2014/main" xmlns="" id="{2CD0DDCE-37E7-40F6-8AD8-F4DF1AC8B8E9}"/>
              </a:ext>
            </a:extLst>
          </p:cNvPr>
          <p:cNvSpPr>
            <a:spLocks noChangeArrowheads="1"/>
          </p:cNvSpPr>
          <p:nvPr/>
        </p:nvSpPr>
        <p:spPr bwMode="auto">
          <a:xfrm>
            <a:off x="914400" y="685800"/>
            <a:ext cx="7391400" cy="1039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3600" b="1" dirty="0">
                <a:solidFill>
                  <a:srgbClr val="C00000"/>
                </a:solidFill>
                <a:latin typeface="+mj-lt"/>
                <a:ea typeface="+mn-ea"/>
              </a:rPr>
              <a:t>Prenatal Oral Health Care for Expectant Mom</a:t>
            </a:r>
            <a:endParaRPr lang="en-US" altLang="en-US" sz="36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xmlns="" id="{0148F10A-5BDC-41E8-9077-DD4818489DC7}"/>
              </a:ext>
            </a:extLst>
          </p:cNvPr>
          <p:cNvSpPr>
            <a:spLocks noChangeArrowheads="1"/>
          </p:cNvSpPr>
          <p:nvPr/>
        </p:nvSpPr>
        <p:spPr bwMode="auto">
          <a:xfrm>
            <a:off x="228600" y="1763713"/>
            <a:ext cx="8839200" cy="4137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marL="9683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eaLnBrk="1">
              <a:spcBef>
                <a:spcPts val="400"/>
              </a:spcBef>
              <a:spcAft>
                <a:spcPts val="600"/>
              </a:spcAft>
              <a:buClr>
                <a:srgbClr val="1F497D"/>
              </a:buClr>
              <a:buSzPct val="100000"/>
              <a:defRPr/>
            </a:pPr>
            <a:r>
              <a:rPr lang="en-US" altLang="en-US" sz="2400" b="1" dirty="0">
                <a:solidFill>
                  <a:srgbClr val="24327B"/>
                </a:solidFill>
                <a:latin typeface="+mj-lt"/>
                <a:ea typeface="+mn-ea"/>
              </a:rPr>
              <a:t>Oral Hygiene</a:t>
            </a:r>
          </a:p>
          <a:p>
            <a:pPr lvl="1" eaLnBrk="1">
              <a:spcBef>
                <a:spcPts val="325"/>
              </a:spcBef>
              <a:spcAft>
                <a:spcPts val="600"/>
              </a:spcAft>
              <a:buClr>
                <a:srgbClr val="1F497D"/>
              </a:buClr>
              <a:buSzPct val="85000"/>
              <a:buFont typeface="Arial" panose="020B0604020202020204" pitchFamily="34" charset="0"/>
              <a:buChar char="•"/>
              <a:defRPr/>
            </a:pPr>
            <a:r>
              <a:rPr lang="en-US" altLang="en-US" sz="2000" b="1" dirty="0">
                <a:solidFill>
                  <a:srgbClr val="24327B"/>
                </a:solidFill>
                <a:latin typeface="+mj-lt"/>
                <a:ea typeface="+mn-ea"/>
              </a:rPr>
              <a:t>After eating, the expectant mom can use a xylitol product to enhance oral hygiene by:</a:t>
            </a:r>
          </a:p>
          <a:p>
            <a:pPr marL="1257300" lvl="2" indent="-342900" eaLnBrk="1">
              <a:spcBef>
                <a:spcPts val="325"/>
              </a:spcBef>
              <a:spcAft>
                <a:spcPts val="600"/>
              </a:spcAft>
              <a:buClr>
                <a:srgbClr val="1F497D"/>
              </a:buClr>
              <a:buSzPct val="85000"/>
              <a:buFont typeface="Courier New" panose="02070309020205020404" pitchFamily="49" charset="0"/>
              <a:buChar char="o"/>
              <a:defRPr/>
            </a:pPr>
            <a:r>
              <a:rPr lang="en-US" altLang="en-US" sz="2000" dirty="0">
                <a:solidFill>
                  <a:srgbClr val="24327B"/>
                </a:solidFill>
                <a:latin typeface="+mj-lt"/>
                <a:ea typeface="+mn-ea"/>
              </a:rPr>
              <a:t>Chewing a xylitol-containing gum; or </a:t>
            </a:r>
          </a:p>
          <a:p>
            <a:pPr marL="1257300" lvl="2" indent="-342900" eaLnBrk="1">
              <a:spcBef>
                <a:spcPts val="325"/>
              </a:spcBef>
              <a:spcAft>
                <a:spcPts val="600"/>
              </a:spcAft>
              <a:buClr>
                <a:srgbClr val="1F497D"/>
              </a:buClr>
              <a:buSzPct val="85000"/>
              <a:buFont typeface="Courier New" panose="02070309020205020404" pitchFamily="49" charset="0"/>
              <a:buChar char="o"/>
              <a:defRPr/>
            </a:pPr>
            <a:r>
              <a:rPr lang="en-US" altLang="en-US" sz="2000" dirty="0">
                <a:solidFill>
                  <a:srgbClr val="24327B"/>
                </a:solidFill>
                <a:latin typeface="+mj-lt"/>
                <a:ea typeface="+mn-ea"/>
              </a:rPr>
              <a:t>Using other xylitol-containing products, such as mints, which can help reduce bacteria that can cause tooth decay.</a:t>
            </a:r>
            <a:endParaRPr lang="en-US" altLang="en-US" sz="800" dirty="0">
              <a:solidFill>
                <a:srgbClr val="24327B"/>
              </a:solidFill>
              <a:latin typeface="+mj-lt"/>
              <a:ea typeface="+mn-ea"/>
            </a:endParaRPr>
          </a:p>
          <a:p>
            <a:pPr lvl="1" eaLnBrk="1">
              <a:spcBef>
                <a:spcPts val="325"/>
              </a:spcBef>
              <a:spcAft>
                <a:spcPts val="600"/>
              </a:spcAft>
              <a:buClr>
                <a:srgbClr val="1F497D"/>
              </a:buClr>
              <a:buSzPct val="85000"/>
              <a:buFont typeface="Arial" panose="020B0604020202020204" pitchFamily="34" charset="0"/>
              <a:buChar char="•"/>
              <a:defRPr/>
            </a:pPr>
            <a:r>
              <a:rPr lang="en-US" altLang="en-US" sz="2000" b="1" dirty="0">
                <a:solidFill>
                  <a:srgbClr val="24327B"/>
                </a:solidFill>
                <a:latin typeface="+mj-lt"/>
                <a:ea typeface="+mn-ea"/>
              </a:rPr>
              <a:t>If the expectant mother has morning sickness and vomiting:</a:t>
            </a:r>
          </a:p>
          <a:p>
            <a:pPr marL="1257300" lvl="2" indent="-342900" eaLnBrk="1">
              <a:spcBef>
                <a:spcPts val="325"/>
              </a:spcBef>
              <a:spcAft>
                <a:spcPts val="600"/>
              </a:spcAft>
              <a:buClr>
                <a:srgbClr val="1F497D"/>
              </a:buClr>
              <a:buSzPct val="85000"/>
              <a:buFont typeface="Courier New" panose="02070309020205020404" pitchFamily="49" charset="0"/>
              <a:buChar char="o"/>
              <a:defRPr/>
            </a:pPr>
            <a:r>
              <a:rPr lang="en-US" altLang="en-US" sz="2000" dirty="0">
                <a:solidFill>
                  <a:srgbClr val="24327B"/>
                </a:solidFill>
                <a:latin typeface="+mj-lt"/>
                <a:ea typeface="+mn-ea"/>
              </a:rPr>
              <a:t>The mom can rinse her mouth with a teaspoon of baking soda </a:t>
            </a:r>
            <a:br>
              <a:rPr lang="en-US" altLang="en-US" sz="2000" dirty="0">
                <a:solidFill>
                  <a:srgbClr val="24327B"/>
                </a:solidFill>
                <a:latin typeface="+mj-lt"/>
                <a:ea typeface="+mn-ea"/>
              </a:rPr>
            </a:br>
            <a:r>
              <a:rPr lang="en-US" altLang="en-US" sz="2000" dirty="0">
                <a:solidFill>
                  <a:srgbClr val="24327B"/>
                </a:solidFill>
                <a:latin typeface="+mj-lt"/>
                <a:ea typeface="+mn-ea"/>
              </a:rPr>
              <a:t>in a cup of water to stop acid from attacking her teeth; </a:t>
            </a:r>
          </a:p>
          <a:p>
            <a:pPr marL="1257300" lvl="2" indent="-342900" eaLnBrk="1">
              <a:spcBef>
                <a:spcPts val="325"/>
              </a:spcBef>
              <a:spcAft>
                <a:spcPts val="600"/>
              </a:spcAft>
              <a:buClr>
                <a:srgbClr val="1F497D"/>
              </a:buClr>
              <a:buSzPct val="85000"/>
              <a:buFont typeface="Courier New" panose="02070309020205020404" pitchFamily="49" charset="0"/>
              <a:buChar char="o"/>
              <a:defRPr/>
            </a:pPr>
            <a:r>
              <a:rPr lang="en-US" altLang="en-US" sz="2000" dirty="0">
                <a:solidFill>
                  <a:srgbClr val="24327B"/>
                </a:solidFill>
                <a:latin typeface="+mj-lt"/>
                <a:ea typeface="+mn-ea"/>
              </a:rPr>
              <a:t>She can then brush her teeth once the acid has been neutralized.</a:t>
            </a:r>
          </a:p>
        </p:txBody>
      </p:sp>
      <p:sp>
        <p:nvSpPr>
          <p:cNvPr id="45061" name="TextBox 2">
            <a:extLst>
              <a:ext uri="{FF2B5EF4-FFF2-40B4-BE49-F238E27FC236}">
                <a16:creationId xmlns:a16="http://schemas.microsoft.com/office/drawing/2014/main" xmlns="" id="{B8C131A7-48EF-424C-B248-AE4589DED4EB}"/>
              </a:ext>
            </a:extLst>
          </p:cNvPr>
          <p:cNvSpPr txBox="1">
            <a:spLocks noChangeArrowheads="1"/>
          </p:cNvSpPr>
          <p:nvPr/>
        </p:nvSpPr>
        <p:spPr bwMode="auto">
          <a:xfrm>
            <a:off x="152400" y="5900738"/>
            <a:ext cx="699928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cs typeface="Arial Unicode MS" panose="020B0604020202020204" pitchFamily="34" charset="-128"/>
              </a:defRPr>
            </a:lvl1pPr>
            <a:lvl2pPr>
              <a:defRPr>
                <a:solidFill>
                  <a:schemeClr val="bg1"/>
                </a:solidFill>
                <a:latin typeface="Arial" panose="020B0604020202020204" pitchFamily="34" charset="0"/>
                <a:cs typeface="Arial Unicode MS" panose="020B0604020202020204" pitchFamily="34" charset="-128"/>
              </a:defRPr>
            </a:lvl2pPr>
            <a:lvl3pPr>
              <a:defRPr>
                <a:solidFill>
                  <a:schemeClr val="bg1"/>
                </a:solidFill>
                <a:latin typeface="Arial" panose="020B0604020202020204" pitchFamily="34" charset="0"/>
                <a:cs typeface="Arial Unicode MS" panose="020B0604020202020204" pitchFamily="34" charset="-128"/>
              </a:defRPr>
            </a:lvl3pPr>
            <a:lvl4pPr marL="628650">
              <a:defRPr>
                <a:solidFill>
                  <a:schemeClr val="bg1"/>
                </a:solidFill>
                <a:latin typeface="Arial" panose="020B0604020202020204" pitchFamily="34" charset="0"/>
                <a:cs typeface="Arial Unicode MS" panose="020B0604020202020204" pitchFamily="34" charset="-128"/>
              </a:defRPr>
            </a:lvl4pPr>
            <a:lvl5pPr>
              <a:defRPr>
                <a:solidFill>
                  <a:schemeClr val="bg1"/>
                </a:solidFill>
                <a:latin typeface="Arial" panose="020B0604020202020204" pitchFamily="34" charset="0"/>
                <a:cs typeface="Arial Unicode MS" panose="020B0604020202020204" pitchFamily="34" charset="-128"/>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cs typeface="Arial Unicode MS" panose="020B0604020202020204" pitchFamily="34" charset="-128"/>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cs typeface="Arial Unicode MS" panose="020B0604020202020204" pitchFamily="34" charset="-128"/>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cs typeface="Arial Unicode MS" panose="020B0604020202020204" pitchFamily="34" charset="-128"/>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cs typeface="Arial Unicode MS" panose="020B0604020202020204" pitchFamily="34" charset="-128"/>
              </a:defRPr>
            </a:lvl9pPr>
          </a:lstStyle>
          <a:p>
            <a:pPr lvl="3" indent="0" eaLnBrk="1">
              <a:spcBef>
                <a:spcPts val="350"/>
              </a:spcBef>
              <a:spcAft>
                <a:spcPts val="600"/>
              </a:spcAft>
              <a:buClr>
                <a:srgbClr val="1F497D"/>
              </a:buClr>
              <a:buSzPct val="80000"/>
              <a:defRPr/>
            </a:pPr>
            <a:r>
              <a:rPr lang="en-US" altLang="en-US" sz="1200" dirty="0">
                <a:solidFill>
                  <a:srgbClr val="24327B"/>
                </a:solidFill>
                <a:latin typeface="+mj-lt"/>
                <a:ea typeface="+mn-ea"/>
              </a:rPr>
              <a:t>Oral Health Care During Pregnancy Expert Workgroup. 2012. Oral Health Care During Pregnancy: A National Consensus Statement. Washington, DC: National Maternal and Child Oral Health Resource Center.</a:t>
            </a:r>
          </a:p>
        </p:txBody>
      </p:sp>
      <p:sp>
        <p:nvSpPr>
          <p:cNvPr id="5" name="Rectangle 2">
            <a:extLst>
              <a:ext uri="{FF2B5EF4-FFF2-40B4-BE49-F238E27FC236}">
                <a16:creationId xmlns:a16="http://schemas.microsoft.com/office/drawing/2014/main" xmlns="" id="{4B560866-D904-41A2-B174-A51D86AD781F}"/>
              </a:ext>
            </a:extLst>
          </p:cNvPr>
          <p:cNvSpPr>
            <a:spLocks noChangeArrowheads="1"/>
          </p:cNvSpPr>
          <p:nvPr/>
        </p:nvSpPr>
        <p:spPr bwMode="auto">
          <a:xfrm>
            <a:off x="914400" y="685800"/>
            <a:ext cx="7391400" cy="1039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3600" b="1" dirty="0">
                <a:solidFill>
                  <a:srgbClr val="C00000"/>
                </a:solidFill>
                <a:latin typeface="+mj-lt"/>
                <a:ea typeface="+mn-ea"/>
              </a:rPr>
              <a:t>Prenatal Oral Health Care for Expectant Mom</a:t>
            </a:r>
            <a:endParaRPr lang="en-US" altLang="en-US" sz="36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xmlns="" id="{F2742AF8-0239-460F-B791-6E1E8254371D}"/>
              </a:ext>
            </a:extLst>
          </p:cNvPr>
          <p:cNvSpPr>
            <a:spLocks noChangeArrowheads="1"/>
          </p:cNvSpPr>
          <p:nvPr/>
        </p:nvSpPr>
        <p:spPr bwMode="auto">
          <a:xfrm>
            <a:off x="533400" y="1836738"/>
            <a:ext cx="8447088" cy="3802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41313">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marL="136842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18256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2828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27400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1972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06363" eaLnBrk="1">
              <a:spcBef>
                <a:spcPts val="400"/>
              </a:spcBef>
              <a:spcAft>
                <a:spcPts val="600"/>
              </a:spcAft>
              <a:buClr>
                <a:srgbClr val="4F81BD"/>
              </a:buClr>
              <a:buSzPct val="100000"/>
              <a:defRPr/>
            </a:pPr>
            <a:r>
              <a:rPr lang="en-US" altLang="en-US" sz="2400" b="1" dirty="0">
                <a:solidFill>
                  <a:srgbClr val="24327B"/>
                </a:solidFill>
                <a:latin typeface="+mj-lt"/>
                <a:ea typeface="+mn-ea"/>
              </a:rPr>
              <a:t>Prevention with systemic fluoride</a:t>
            </a:r>
          </a:p>
          <a:p>
            <a:pPr lvl="1" eaLnBrk="1">
              <a:spcBef>
                <a:spcPts val="325"/>
              </a:spcBef>
              <a:spcAft>
                <a:spcPts val="600"/>
              </a:spcAft>
              <a:buClr>
                <a:srgbClr val="1F497D"/>
              </a:buClr>
              <a:buSzPct val="85000"/>
              <a:buFont typeface="Arial" panose="020B0604020202020204" pitchFamily="34" charset="0"/>
              <a:buChar char="•"/>
              <a:defRPr/>
            </a:pPr>
            <a:r>
              <a:rPr lang="en-US" altLang="en-US" sz="2200" b="1" dirty="0">
                <a:solidFill>
                  <a:srgbClr val="24327B"/>
                </a:solidFill>
                <a:latin typeface="+mj-lt"/>
                <a:ea typeface="+mn-ea"/>
              </a:rPr>
              <a:t>Community Water Fluoridation</a:t>
            </a:r>
          </a:p>
          <a:p>
            <a:pPr marL="971550" lvl="3" indent="-285750" eaLnBrk="1">
              <a:spcBef>
                <a:spcPts val="325"/>
              </a:spcBef>
              <a:spcAft>
                <a:spcPts val="600"/>
              </a:spcAft>
              <a:buClr>
                <a:srgbClr val="1F497D"/>
              </a:buClr>
              <a:buSzPct val="85000"/>
              <a:buFont typeface="Courier New" panose="02070309020205020404" pitchFamily="49" charset="0"/>
              <a:buChar char="o"/>
              <a:defRPr/>
            </a:pPr>
            <a:r>
              <a:rPr lang="en-US" altLang="en-US" sz="2100" dirty="0">
                <a:solidFill>
                  <a:srgbClr val="24327B"/>
                </a:solidFill>
                <a:latin typeface="+mj-lt"/>
                <a:ea typeface="+mn-ea"/>
              </a:rPr>
              <a:t>The optimal level of </a:t>
            </a:r>
            <a:r>
              <a:rPr lang="en-US" altLang="en-US" sz="2100" b="1" dirty="0">
                <a:solidFill>
                  <a:srgbClr val="24327B"/>
                </a:solidFill>
                <a:latin typeface="+mj-lt"/>
                <a:ea typeface="+mn-ea"/>
              </a:rPr>
              <a:t>fluoride</a:t>
            </a:r>
            <a:r>
              <a:rPr lang="en-US" altLang="en-US" sz="2100" dirty="0">
                <a:solidFill>
                  <a:srgbClr val="24327B"/>
                </a:solidFill>
                <a:latin typeface="+mj-lt"/>
                <a:ea typeface="+mn-ea"/>
              </a:rPr>
              <a:t> maintained in </a:t>
            </a:r>
            <a:r>
              <a:rPr lang="en-US" altLang="en-US" sz="2100" b="1" dirty="0">
                <a:solidFill>
                  <a:srgbClr val="24327B"/>
                </a:solidFill>
                <a:latin typeface="+mj-lt"/>
                <a:ea typeface="+mn-ea"/>
              </a:rPr>
              <a:t>community water systems </a:t>
            </a:r>
            <a:r>
              <a:rPr lang="en-US" altLang="en-US" sz="2100" dirty="0">
                <a:solidFill>
                  <a:srgbClr val="24327B"/>
                </a:solidFill>
                <a:latin typeface="+mj-lt"/>
                <a:ea typeface="+mn-ea"/>
              </a:rPr>
              <a:t>is considered safe for both the expectant mother and developing child.</a:t>
            </a:r>
          </a:p>
          <a:p>
            <a:pPr marL="971550" lvl="3" indent="-285750" eaLnBrk="1">
              <a:spcBef>
                <a:spcPts val="325"/>
              </a:spcBef>
              <a:spcAft>
                <a:spcPts val="600"/>
              </a:spcAft>
              <a:buClr>
                <a:srgbClr val="1F497D"/>
              </a:buClr>
              <a:buSzPct val="85000"/>
              <a:buFont typeface="Courier New" panose="02070309020205020404" pitchFamily="49" charset="0"/>
              <a:buChar char="o"/>
              <a:defRPr/>
            </a:pPr>
            <a:r>
              <a:rPr lang="en-US" altLang="en-US" sz="2100" dirty="0">
                <a:solidFill>
                  <a:srgbClr val="24327B"/>
                </a:solidFill>
                <a:latin typeface="+mj-lt"/>
                <a:ea typeface="+mn-ea"/>
              </a:rPr>
              <a:t>When an expectant mother drinks fluoridated water it will help prevent her from getting dental decay.</a:t>
            </a:r>
          </a:p>
          <a:p>
            <a:pPr marL="971550" lvl="3" indent="-285750" eaLnBrk="1">
              <a:spcBef>
                <a:spcPts val="325"/>
              </a:spcBef>
              <a:spcAft>
                <a:spcPts val="600"/>
              </a:spcAft>
              <a:buClr>
                <a:srgbClr val="1F497D"/>
              </a:buClr>
              <a:buSzPct val="85000"/>
              <a:buFont typeface="Courier New" panose="02070309020205020404" pitchFamily="49" charset="0"/>
              <a:buChar char="o"/>
              <a:defRPr/>
            </a:pPr>
            <a:r>
              <a:rPr lang="en-US" altLang="en-US" sz="2100" dirty="0">
                <a:solidFill>
                  <a:srgbClr val="24327B"/>
                </a:solidFill>
                <a:latin typeface="+mj-lt"/>
                <a:ea typeface="+mn-ea"/>
              </a:rPr>
              <a:t>However, current thinking is that consumption of community fluoridated water by an expectant mom does not </a:t>
            </a:r>
            <a:r>
              <a:rPr lang="en-US" altLang="en-US" sz="2100" i="1" dirty="0">
                <a:solidFill>
                  <a:srgbClr val="24327B"/>
                </a:solidFill>
                <a:latin typeface="+mj-lt"/>
                <a:ea typeface="+mn-ea"/>
              </a:rPr>
              <a:t>directly</a:t>
            </a:r>
            <a:r>
              <a:rPr lang="en-US" altLang="en-US" sz="2100" dirty="0">
                <a:solidFill>
                  <a:srgbClr val="24327B"/>
                </a:solidFill>
                <a:latin typeface="+mj-lt"/>
                <a:ea typeface="+mn-ea"/>
              </a:rPr>
              <a:t> prevent decay in a newborn.</a:t>
            </a:r>
          </a:p>
        </p:txBody>
      </p:sp>
      <p:sp>
        <p:nvSpPr>
          <p:cNvPr id="2" name="TextBox 1">
            <a:extLst>
              <a:ext uri="{FF2B5EF4-FFF2-40B4-BE49-F238E27FC236}">
                <a16:creationId xmlns:a16="http://schemas.microsoft.com/office/drawing/2014/main" xmlns="" id="{8CB21529-6100-436F-A78E-374573CD24DF}"/>
              </a:ext>
            </a:extLst>
          </p:cNvPr>
          <p:cNvSpPr txBox="1"/>
          <p:nvPr/>
        </p:nvSpPr>
        <p:spPr>
          <a:xfrm>
            <a:off x="889000" y="5791200"/>
            <a:ext cx="6553200" cy="738188"/>
          </a:xfrm>
          <a:prstGeom prst="rect">
            <a:avLst/>
          </a:prstGeom>
          <a:noFill/>
        </p:spPr>
        <p:txBody>
          <a:bodyPr>
            <a:spAutoFit/>
          </a:bodyPr>
          <a:lstStyle/>
          <a:p>
            <a:pPr>
              <a:defRPr/>
            </a:pPr>
            <a:r>
              <a:rPr lang="en-US" altLang="en-US" sz="1050" dirty="0">
                <a:solidFill>
                  <a:srgbClr val="24327B"/>
                </a:solidFill>
                <a:cs typeface="+mn-cs"/>
              </a:rPr>
              <a:t>Takahashi  R, Ota  E, Hoshi  K, Naito  T, Toyoshima  Y, Yuasa  H, Mori  R, </a:t>
            </a:r>
            <a:r>
              <a:rPr lang="en-US" altLang="en-US" sz="1050" dirty="0" err="1">
                <a:solidFill>
                  <a:srgbClr val="24327B"/>
                </a:solidFill>
                <a:cs typeface="+mn-cs"/>
              </a:rPr>
              <a:t>Nango</a:t>
            </a:r>
            <a:r>
              <a:rPr lang="en-US" altLang="en-US" sz="1050" dirty="0">
                <a:solidFill>
                  <a:srgbClr val="24327B"/>
                </a:solidFill>
                <a:cs typeface="+mn-cs"/>
              </a:rPr>
              <a:t>  E. Fluoride supplementation (with tablets, drops, lozenges or chewing gum) in pregnant women for preventing dental caries in the primary teeth of their children. Cochrane Database of Systematic Reviews 2017, Issue 10. Art. No.: CD011850. DOI: 10.1002/14651858.CD011850.pub2.</a:t>
            </a:r>
          </a:p>
        </p:txBody>
      </p:sp>
      <p:sp>
        <p:nvSpPr>
          <p:cNvPr id="6" name="Rectangle 2">
            <a:extLst>
              <a:ext uri="{FF2B5EF4-FFF2-40B4-BE49-F238E27FC236}">
                <a16:creationId xmlns:a16="http://schemas.microsoft.com/office/drawing/2014/main" xmlns="" id="{E19D4C4D-7794-471F-A27D-534CF699968D}"/>
              </a:ext>
            </a:extLst>
          </p:cNvPr>
          <p:cNvSpPr>
            <a:spLocks noChangeArrowheads="1"/>
          </p:cNvSpPr>
          <p:nvPr/>
        </p:nvSpPr>
        <p:spPr bwMode="auto">
          <a:xfrm>
            <a:off x="914400" y="685800"/>
            <a:ext cx="7391400" cy="1039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3600" b="1" dirty="0">
                <a:solidFill>
                  <a:srgbClr val="C00000"/>
                </a:solidFill>
                <a:latin typeface="+mj-lt"/>
                <a:ea typeface="+mn-ea"/>
              </a:rPr>
              <a:t>Prenatal Oral Health Care for Expectant Mom</a:t>
            </a:r>
            <a:endParaRPr lang="en-US" altLang="en-US" sz="36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xmlns="" id="{EC7B4DBD-905B-42E9-92B9-2039D623061B}"/>
              </a:ext>
            </a:extLst>
          </p:cNvPr>
          <p:cNvSpPr>
            <a:spLocks noChangeArrowheads="1"/>
          </p:cNvSpPr>
          <p:nvPr/>
        </p:nvSpPr>
        <p:spPr bwMode="auto">
          <a:xfrm>
            <a:off x="533400" y="1828800"/>
            <a:ext cx="8447088" cy="3733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41313">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marL="136842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18256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2828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27400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1972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06363" eaLnBrk="1">
              <a:spcBef>
                <a:spcPts val="400"/>
              </a:spcBef>
              <a:spcAft>
                <a:spcPts val="600"/>
              </a:spcAft>
              <a:buClr>
                <a:srgbClr val="4F81BD"/>
              </a:buClr>
              <a:buSzPct val="100000"/>
              <a:defRPr/>
            </a:pPr>
            <a:r>
              <a:rPr lang="en-US" altLang="en-US" sz="2000" b="1" dirty="0">
                <a:solidFill>
                  <a:srgbClr val="24327B"/>
                </a:solidFill>
                <a:latin typeface="+mj-lt"/>
                <a:ea typeface="+mn-ea"/>
              </a:rPr>
              <a:t>Prevention with systemic fluoride</a:t>
            </a:r>
          </a:p>
          <a:p>
            <a:pPr lvl="1" eaLnBrk="1">
              <a:spcBef>
                <a:spcPts val="325"/>
              </a:spcBef>
              <a:spcAft>
                <a:spcPts val="600"/>
              </a:spcAft>
              <a:buClr>
                <a:srgbClr val="1F497D"/>
              </a:buClr>
              <a:buSzPct val="85000"/>
              <a:buFont typeface="Arial" panose="020B0604020202020204" pitchFamily="34" charset="0"/>
              <a:buChar char="•"/>
              <a:defRPr/>
            </a:pPr>
            <a:r>
              <a:rPr lang="en-US" altLang="en-US" sz="2200" b="1" dirty="0">
                <a:solidFill>
                  <a:srgbClr val="24327B"/>
                </a:solidFill>
                <a:latin typeface="+mj-lt"/>
                <a:ea typeface="+mn-ea"/>
              </a:rPr>
              <a:t>Fluoride Supplementation – </a:t>
            </a:r>
            <a:r>
              <a:rPr lang="en-US" altLang="en-US" sz="2200" dirty="0">
                <a:solidFill>
                  <a:srgbClr val="24327B"/>
                </a:solidFill>
                <a:latin typeface="+mj-lt"/>
                <a:ea typeface="+mn-ea"/>
              </a:rPr>
              <a:t>adding fluoride to water to bring the fluoride level to an optimum level</a:t>
            </a:r>
          </a:p>
          <a:p>
            <a:pPr marL="971550" lvl="3" indent="-285750" eaLnBrk="1">
              <a:spcBef>
                <a:spcPts val="350"/>
              </a:spcBef>
              <a:spcAft>
                <a:spcPts val="600"/>
              </a:spcAft>
              <a:buClr>
                <a:srgbClr val="1F497D"/>
              </a:buClr>
              <a:buSzPct val="85000"/>
              <a:buFont typeface="Courier New" panose="02070309020205020404" pitchFamily="49" charset="0"/>
              <a:buChar char="o"/>
              <a:defRPr/>
            </a:pPr>
            <a:r>
              <a:rPr lang="en-US" altLang="en-US" sz="2200" dirty="0">
                <a:solidFill>
                  <a:srgbClr val="24327B"/>
                </a:solidFill>
              </a:rPr>
              <a:t>If the fluoride level in the mother’s water is low, fluoride supplementation may improve her oral health, which as we have seen can help prevent decay in a newborn. </a:t>
            </a:r>
          </a:p>
          <a:p>
            <a:pPr marL="971550" lvl="3" indent="-285750" eaLnBrk="1">
              <a:spcBef>
                <a:spcPts val="350"/>
              </a:spcBef>
              <a:spcAft>
                <a:spcPts val="600"/>
              </a:spcAft>
              <a:buClr>
                <a:srgbClr val="1F497D"/>
              </a:buClr>
              <a:buSzPct val="85000"/>
              <a:buFont typeface="Courier New" panose="02070309020205020404" pitchFamily="49" charset="0"/>
              <a:buChar char="o"/>
              <a:defRPr/>
            </a:pPr>
            <a:r>
              <a:rPr lang="en-US" altLang="en-US" sz="2200" dirty="0">
                <a:solidFill>
                  <a:srgbClr val="24327B"/>
                </a:solidFill>
              </a:rPr>
              <a:t>However, current thinking is that consumption of fluoride supplemented water by an expectant mom does not </a:t>
            </a:r>
            <a:r>
              <a:rPr lang="en-US" altLang="en-US" sz="2200" i="1" dirty="0">
                <a:solidFill>
                  <a:srgbClr val="24327B"/>
                </a:solidFill>
              </a:rPr>
              <a:t>directly</a:t>
            </a:r>
            <a:r>
              <a:rPr lang="en-US" altLang="en-US" sz="2200" dirty="0">
                <a:solidFill>
                  <a:srgbClr val="24327B"/>
                </a:solidFill>
              </a:rPr>
              <a:t> prevent decay in a newborn.</a:t>
            </a:r>
          </a:p>
          <a:p>
            <a:pPr marL="971550" lvl="3" indent="-285750" eaLnBrk="1">
              <a:spcBef>
                <a:spcPts val="350"/>
              </a:spcBef>
              <a:spcAft>
                <a:spcPts val="600"/>
              </a:spcAft>
              <a:buClr>
                <a:srgbClr val="1F497D"/>
              </a:buClr>
              <a:buSzPct val="85000"/>
              <a:buFont typeface="Courier New" panose="02070309020205020404" pitchFamily="49" charset="0"/>
              <a:buChar char="o"/>
              <a:defRPr/>
            </a:pPr>
            <a:r>
              <a:rPr lang="en-US" altLang="en-US" sz="2200" dirty="0">
                <a:solidFill>
                  <a:srgbClr val="24327B"/>
                </a:solidFill>
                <a:latin typeface="+mj-lt"/>
                <a:ea typeface="+mn-ea"/>
              </a:rPr>
              <a:t/>
            </a:r>
            <a:br>
              <a:rPr lang="en-US" altLang="en-US" sz="2200" dirty="0">
                <a:solidFill>
                  <a:srgbClr val="24327B"/>
                </a:solidFill>
                <a:latin typeface="+mj-lt"/>
                <a:ea typeface="+mn-ea"/>
              </a:rPr>
            </a:br>
            <a:endParaRPr lang="en-US" altLang="en-US" sz="2200" dirty="0">
              <a:solidFill>
                <a:srgbClr val="24327B"/>
              </a:solidFill>
              <a:latin typeface="+mj-lt"/>
              <a:ea typeface="+mn-ea"/>
            </a:endParaRPr>
          </a:p>
        </p:txBody>
      </p:sp>
      <p:sp>
        <p:nvSpPr>
          <p:cNvPr id="2" name="TextBox 1">
            <a:extLst>
              <a:ext uri="{FF2B5EF4-FFF2-40B4-BE49-F238E27FC236}">
                <a16:creationId xmlns:a16="http://schemas.microsoft.com/office/drawing/2014/main" xmlns="" id="{045213B9-DC08-4F7F-B09B-F49E39360544}"/>
              </a:ext>
            </a:extLst>
          </p:cNvPr>
          <p:cNvSpPr txBox="1"/>
          <p:nvPr/>
        </p:nvSpPr>
        <p:spPr>
          <a:xfrm>
            <a:off x="838200" y="5791200"/>
            <a:ext cx="6553200" cy="738188"/>
          </a:xfrm>
          <a:prstGeom prst="rect">
            <a:avLst/>
          </a:prstGeom>
          <a:noFill/>
        </p:spPr>
        <p:txBody>
          <a:bodyPr>
            <a:spAutoFit/>
          </a:bodyPr>
          <a:lstStyle/>
          <a:p>
            <a:pPr>
              <a:defRPr/>
            </a:pPr>
            <a:r>
              <a:rPr lang="en-US" altLang="en-US" sz="1050" dirty="0">
                <a:solidFill>
                  <a:srgbClr val="24327B"/>
                </a:solidFill>
                <a:cs typeface="+mn-cs"/>
              </a:rPr>
              <a:t>Takahashi  R, Ota  E, Hoshi  K, Naito  T, Toyoshima  Y, Yuasa  H, Mori  R, </a:t>
            </a:r>
            <a:r>
              <a:rPr lang="en-US" altLang="en-US" sz="1050" dirty="0" err="1">
                <a:solidFill>
                  <a:srgbClr val="24327B"/>
                </a:solidFill>
                <a:cs typeface="+mn-cs"/>
              </a:rPr>
              <a:t>Nango</a:t>
            </a:r>
            <a:r>
              <a:rPr lang="en-US" altLang="en-US" sz="1050" dirty="0">
                <a:solidFill>
                  <a:srgbClr val="24327B"/>
                </a:solidFill>
                <a:cs typeface="+mn-cs"/>
              </a:rPr>
              <a:t>  E. Fluoride supplementation (with tablets, drops, lozenges or chewing gum) in pregnant women for preventing dental caries in the primary teeth of their children. Cochrane Database of Systematic Reviews 2017, Issue 10. Art. No.: CD011850. DOI: 10.1002/14651858.CD011850.pub2.</a:t>
            </a:r>
          </a:p>
        </p:txBody>
      </p:sp>
      <p:sp>
        <p:nvSpPr>
          <p:cNvPr id="6" name="Rectangle 2">
            <a:extLst>
              <a:ext uri="{FF2B5EF4-FFF2-40B4-BE49-F238E27FC236}">
                <a16:creationId xmlns:a16="http://schemas.microsoft.com/office/drawing/2014/main" xmlns="" id="{445B5DBC-BEB8-47C8-BCBF-176BE1DAD2D9}"/>
              </a:ext>
            </a:extLst>
          </p:cNvPr>
          <p:cNvSpPr>
            <a:spLocks noChangeArrowheads="1"/>
          </p:cNvSpPr>
          <p:nvPr/>
        </p:nvSpPr>
        <p:spPr bwMode="auto">
          <a:xfrm>
            <a:off x="914400" y="685800"/>
            <a:ext cx="7391400" cy="1039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3600" b="1" dirty="0">
                <a:solidFill>
                  <a:srgbClr val="C00000"/>
                </a:solidFill>
                <a:latin typeface="+mj-lt"/>
                <a:ea typeface="+mn-ea"/>
              </a:rPr>
              <a:t>Prenatal Oral Health Care for Expectant Mom</a:t>
            </a:r>
            <a:endParaRPr lang="en-US" altLang="en-US" sz="36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xmlns="" id="{60C33108-3A1E-4E7F-B66C-34164DD5A92D}"/>
              </a:ext>
            </a:extLst>
          </p:cNvPr>
          <p:cNvSpPr>
            <a:spLocks noChangeArrowheads="1"/>
          </p:cNvSpPr>
          <p:nvPr/>
        </p:nvSpPr>
        <p:spPr bwMode="auto">
          <a:xfrm>
            <a:off x="503238" y="1689100"/>
            <a:ext cx="8307387" cy="403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lnSpc>
                <a:spcPct val="93000"/>
              </a:lnSpc>
              <a:spcBef>
                <a:spcPts val="1425"/>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9pPr>
          </a:lstStyle>
          <a:p>
            <a:pPr marL="452438" indent="-342900" eaLnBrk="1">
              <a:lnSpc>
                <a:spcPct val="100000"/>
              </a:lnSpc>
              <a:spcBef>
                <a:spcPts val="400"/>
              </a:spcBef>
              <a:buClrTx/>
              <a:buFont typeface="Arial" panose="020B0604020202020204" pitchFamily="34" charset="0"/>
              <a:buChar char="•"/>
              <a:defRPr/>
            </a:pPr>
            <a:r>
              <a:rPr lang="en-US" altLang="en-US" sz="2400" dirty="0">
                <a:solidFill>
                  <a:srgbClr val="24327B"/>
                </a:solidFill>
                <a:latin typeface="+mj-lt"/>
                <a:ea typeface="+mn-ea"/>
              </a:rPr>
              <a:t>The </a:t>
            </a:r>
            <a:r>
              <a:rPr lang="en-US" altLang="en-US" sz="2400" b="1" dirty="0">
                <a:solidFill>
                  <a:srgbClr val="24327B"/>
                </a:solidFill>
                <a:latin typeface="+mj-lt"/>
                <a:ea typeface="+mn-ea"/>
              </a:rPr>
              <a:t>Indiana State Department of Health Water Fluoridation Program </a:t>
            </a:r>
            <a:r>
              <a:rPr lang="en-US" altLang="en-US" sz="2400" dirty="0">
                <a:solidFill>
                  <a:srgbClr val="24327B"/>
                </a:solidFill>
                <a:latin typeface="+mj-lt"/>
                <a:ea typeface="+mn-ea"/>
              </a:rPr>
              <a:t>thinks there is strong evidence to support the fluoridation of water in a community water system to help prevent decay in the population served by that system.</a:t>
            </a:r>
          </a:p>
          <a:p>
            <a:pPr marL="452438" indent="-342900" eaLnBrk="1">
              <a:lnSpc>
                <a:spcPct val="100000"/>
              </a:lnSpc>
              <a:spcBef>
                <a:spcPts val="400"/>
              </a:spcBef>
              <a:buClrTx/>
              <a:buFont typeface="Arial" panose="020B0604020202020204" pitchFamily="34" charset="0"/>
              <a:buChar char="•"/>
              <a:defRPr/>
            </a:pPr>
            <a:endParaRPr lang="en-US" altLang="en-US" sz="2400" dirty="0">
              <a:solidFill>
                <a:srgbClr val="24327B"/>
              </a:solidFill>
              <a:latin typeface="+mj-lt"/>
              <a:ea typeface="+mn-ea"/>
            </a:endParaRPr>
          </a:p>
          <a:p>
            <a:pPr marL="452438" indent="-342900" eaLnBrk="1">
              <a:lnSpc>
                <a:spcPct val="100000"/>
              </a:lnSpc>
              <a:spcBef>
                <a:spcPts val="400"/>
              </a:spcBef>
              <a:buClrTx/>
              <a:buFont typeface="Arial" panose="020B0604020202020204" pitchFamily="34" charset="0"/>
              <a:buChar char="•"/>
              <a:defRPr/>
            </a:pPr>
            <a:r>
              <a:rPr lang="en-US" altLang="en-US" sz="2400" dirty="0">
                <a:solidFill>
                  <a:srgbClr val="24327B"/>
                </a:solidFill>
                <a:latin typeface="+mj-lt"/>
                <a:ea typeface="+mn-ea"/>
              </a:rPr>
              <a:t>The ISDH encourages communities to seriously consider the benefits of maintaining the recommended level of fluoridation in a community water system to help prevent tooth decay.</a:t>
            </a:r>
          </a:p>
        </p:txBody>
      </p:sp>
      <p:pic>
        <p:nvPicPr>
          <p:cNvPr id="61443" name="Picture 4">
            <a:extLst>
              <a:ext uri="{FF2B5EF4-FFF2-40B4-BE49-F238E27FC236}">
                <a16:creationId xmlns:a16="http://schemas.microsoft.com/office/drawing/2014/main" xmlns="" id="{0BD2B849-13D9-4584-9225-35036271E0C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238" y="5732463"/>
            <a:ext cx="844550" cy="885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1444" name="Rectangle 1">
            <a:extLst>
              <a:ext uri="{FF2B5EF4-FFF2-40B4-BE49-F238E27FC236}">
                <a16:creationId xmlns:a16="http://schemas.microsoft.com/office/drawing/2014/main" xmlns="" id="{FFBA0325-2DDF-4FA6-B8AA-C2468B8367C2}"/>
              </a:ext>
            </a:extLst>
          </p:cNvPr>
          <p:cNvSpPr>
            <a:spLocks noChangeArrowheads="1"/>
          </p:cNvSpPr>
          <p:nvPr/>
        </p:nvSpPr>
        <p:spPr bwMode="auto">
          <a:xfrm>
            <a:off x="762000" y="914400"/>
            <a:ext cx="7466013" cy="490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b"/>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2800" b="1">
                <a:solidFill>
                  <a:srgbClr val="24327B"/>
                </a:solidFill>
              </a:rPr>
              <a:t>Community Water Fluoridation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xmlns="" id="{32336954-FAED-4303-8A6D-DB608882557E}"/>
              </a:ext>
            </a:extLst>
          </p:cNvPr>
          <p:cNvSpPr>
            <a:spLocks noChangeArrowheads="1"/>
          </p:cNvSpPr>
          <p:nvPr/>
        </p:nvSpPr>
        <p:spPr bwMode="auto">
          <a:xfrm>
            <a:off x="685800" y="762000"/>
            <a:ext cx="8077200" cy="13541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b"/>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4400" b="1">
                <a:solidFill>
                  <a:srgbClr val="24327B"/>
                </a:solidFill>
              </a:rPr>
              <a:t>Maintaining Good Oral Health during the Perinatal Period</a:t>
            </a:r>
          </a:p>
        </p:txBody>
      </p:sp>
      <p:sp>
        <p:nvSpPr>
          <p:cNvPr id="6147" name="Rectangle 2">
            <a:extLst>
              <a:ext uri="{FF2B5EF4-FFF2-40B4-BE49-F238E27FC236}">
                <a16:creationId xmlns:a16="http://schemas.microsoft.com/office/drawing/2014/main" xmlns="" id="{D0380725-3849-4239-8691-37C870541921}"/>
              </a:ext>
            </a:extLst>
          </p:cNvPr>
          <p:cNvSpPr>
            <a:spLocks noChangeArrowheads="1"/>
          </p:cNvSpPr>
          <p:nvPr/>
        </p:nvSpPr>
        <p:spPr bwMode="auto">
          <a:xfrm>
            <a:off x="381000" y="2362200"/>
            <a:ext cx="8382000" cy="3370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 tIns="45000" rIns="45720" bIns="45000"/>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eaLnBrk="1">
              <a:lnSpc>
                <a:spcPct val="100000"/>
              </a:lnSpc>
              <a:spcBef>
                <a:spcPct val="0"/>
              </a:spcBef>
              <a:spcAft>
                <a:spcPts val="1200"/>
              </a:spcAft>
              <a:buClrTx/>
              <a:defRPr/>
            </a:pPr>
            <a:r>
              <a:rPr lang="en-US" altLang="en-US" sz="2400" b="1" dirty="0">
                <a:solidFill>
                  <a:srgbClr val="24327B"/>
                </a:solidFill>
                <a:latin typeface="+mn-lt"/>
                <a:ea typeface="+mn-ea"/>
              </a:rPr>
              <a:t>This course:</a:t>
            </a:r>
          </a:p>
          <a:p>
            <a:pPr marL="342900" indent="-342900" eaLnBrk="1">
              <a:lnSpc>
                <a:spcPct val="100000"/>
              </a:lnSpc>
              <a:spcBef>
                <a:spcPct val="0"/>
              </a:spcBef>
              <a:spcAft>
                <a:spcPts val="1200"/>
              </a:spcAft>
              <a:buClrTx/>
              <a:buFont typeface="Arial" panose="020B0604020202020204" pitchFamily="34" charset="0"/>
              <a:buChar char="•"/>
              <a:defRPr/>
            </a:pPr>
            <a:r>
              <a:rPr lang="en-US" altLang="en-US" sz="2400" b="1" dirty="0">
                <a:solidFill>
                  <a:srgbClr val="24327B"/>
                </a:solidFill>
                <a:latin typeface="+mn-lt"/>
                <a:ea typeface="+mn-ea"/>
              </a:rPr>
              <a:t>Provides oral healthcare professionals with information about how expectant mothers, new mothers, infants and children can maintain good oral health; and</a:t>
            </a:r>
            <a:endParaRPr lang="en-US" altLang="en-US" sz="2400" dirty="0">
              <a:solidFill>
                <a:srgbClr val="24327B"/>
              </a:solidFill>
              <a:latin typeface="+mn-lt"/>
              <a:ea typeface="+mn-ea"/>
            </a:endParaRPr>
          </a:p>
          <a:p>
            <a:pPr marL="342900" indent="-342900" eaLnBrk="1">
              <a:lnSpc>
                <a:spcPct val="100000"/>
              </a:lnSpc>
              <a:spcBef>
                <a:spcPct val="0"/>
              </a:spcBef>
              <a:spcAft>
                <a:spcPts val="1200"/>
              </a:spcAft>
              <a:buClrTx/>
              <a:buFont typeface="Arial" panose="020B0604020202020204" pitchFamily="34" charset="0"/>
              <a:buChar char="•"/>
              <a:defRPr/>
            </a:pPr>
            <a:r>
              <a:rPr lang="en-US" altLang="en-US" sz="2400" b="1" dirty="0">
                <a:solidFill>
                  <a:srgbClr val="24327B"/>
                </a:solidFill>
                <a:latin typeface="+mn-lt"/>
                <a:ea typeface="+mn-ea"/>
              </a:rPr>
              <a:t>Focuses primarily on the prevention of tooth decay, with a few comments about preventing malocclusions.</a:t>
            </a:r>
          </a:p>
        </p:txBody>
      </p:sp>
      <p:pic>
        <p:nvPicPr>
          <p:cNvPr id="8196" name="Picture 4">
            <a:extLst>
              <a:ext uri="{FF2B5EF4-FFF2-40B4-BE49-F238E27FC236}">
                <a16:creationId xmlns:a16="http://schemas.microsoft.com/office/drawing/2014/main" xmlns="" id="{7519B69D-595A-4AD0-A71D-933C5497A22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238" y="5732463"/>
            <a:ext cx="844550" cy="885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xmlns="" id="{79E6BF82-217C-492B-B78C-92410FEFCEE6}"/>
              </a:ext>
            </a:extLst>
          </p:cNvPr>
          <p:cNvSpPr>
            <a:spLocks noChangeArrowheads="1"/>
          </p:cNvSpPr>
          <p:nvPr/>
        </p:nvSpPr>
        <p:spPr bwMode="auto">
          <a:xfrm>
            <a:off x="609600" y="1658938"/>
            <a:ext cx="7924800" cy="3795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lnSpc>
                <a:spcPct val="93000"/>
              </a:lnSpc>
              <a:spcBef>
                <a:spcPts val="1425"/>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452438" indent="-342900" eaLnBrk="1">
              <a:lnSpc>
                <a:spcPct val="100000"/>
              </a:lnSpc>
              <a:spcBef>
                <a:spcPts val="400"/>
              </a:spcBef>
              <a:buClrTx/>
              <a:buFont typeface="Arial" panose="020B0604020202020204" pitchFamily="34" charset="0"/>
              <a:buChar char="•"/>
              <a:defRPr/>
            </a:pPr>
            <a:r>
              <a:rPr lang="en-US" altLang="en-US" sz="2400" dirty="0">
                <a:solidFill>
                  <a:srgbClr val="24327B"/>
                </a:solidFill>
              </a:rPr>
              <a:t>The decision concerning whether a community fluoridates its water to help prevent dental decay is made by local officials in Indiana.</a:t>
            </a:r>
          </a:p>
          <a:p>
            <a:pPr marL="280988" indent="-171450" eaLnBrk="1">
              <a:lnSpc>
                <a:spcPct val="100000"/>
              </a:lnSpc>
              <a:spcBef>
                <a:spcPts val="400"/>
              </a:spcBef>
              <a:buClrTx/>
              <a:buFont typeface="Arial" panose="020B0604020202020204" pitchFamily="34" charset="0"/>
              <a:buChar char="•"/>
              <a:defRPr/>
            </a:pPr>
            <a:endParaRPr lang="en-US" altLang="en-US" sz="800" dirty="0">
              <a:solidFill>
                <a:srgbClr val="24327B"/>
              </a:solidFill>
            </a:endParaRPr>
          </a:p>
          <a:p>
            <a:pPr marL="452438" indent="-342900" eaLnBrk="1">
              <a:lnSpc>
                <a:spcPct val="100000"/>
              </a:lnSpc>
              <a:spcBef>
                <a:spcPts val="400"/>
              </a:spcBef>
              <a:buClrTx/>
              <a:buFont typeface="Arial" panose="020B0604020202020204" pitchFamily="34" charset="0"/>
              <a:buChar char="•"/>
              <a:defRPr/>
            </a:pPr>
            <a:r>
              <a:rPr lang="en-US" altLang="en-US" sz="2400" dirty="0">
                <a:solidFill>
                  <a:srgbClr val="24327B"/>
                </a:solidFill>
              </a:rPr>
              <a:t>If a community decides to fluoridate its water, then the Division of Environmental Public Health from the Indiana State Department of Health will provide staff that monitors and inspects the amount of fluoride added to the water and the maintenance of the equipment used to add the fluoride.</a:t>
            </a:r>
          </a:p>
        </p:txBody>
      </p:sp>
      <p:pic>
        <p:nvPicPr>
          <p:cNvPr id="63491" name="Picture 4">
            <a:extLst>
              <a:ext uri="{FF2B5EF4-FFF2-40B4-BE49-F238E27FC236}">
                <a16:creationId xmlns:a16="http://schemas.microsoft.com/office/drawing/2014/main" xmlns="" id="{DD7B50D4-3728-4866-87FE-732F7E361C5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238" y="5732463"/>
            <a:ext cx="844550" cy="885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3492" name="Rectangle 1">
            <a:extLst>
              <a:ext uri="{FF2B5EF4-FFF2-40B4-BE49-F238E27FC236}">
                <a16:creationId xmlns:a16="http://schemas.microsoft.com/office/drawing/2014/main" xmlns="" id="{4220EBC2-821F-4182-BD2D-71612E93F243}"/>
              </a:ext>
            </a:extLst>
          </p:cNvPr>
          <p:cNvSpPr>
            <a:spLocks noChangeArrowheads="1"/>
          </p:cNvSpPr>
          <p:nvPr/>
        </p:nvSpPr>
        <p:spPr bwMode="auto">
          <a:xfrm>
            <a:off x="609600" y="914400"/>
            <a:ext cx="7466013" cy="466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b"/>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2800" b="1">
                <a:solidFill>
                  <a:srgbClr val="24327B"/>
                </a:solidFill>
              </a:rPr>
              <a:t>Community Water Fluoridation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xmlns="" id="{2A31984D-71B9-45A7-BEE0-F0837BEDC1FB}"/>
              </a:ext>
            </a:extLst>
          </p:cNvPr>
          <p:cNvSpPr>
            <a:spLocks noChangeArrowheads="1"/>
          </p:cNvSpPr>
          <p:nvPr/>
        </p:nvSpPr>
        <p:spPr bwMode="auto">
          <a:xfrm>
            <a:off x="606425" y="2438400"/>
            <a:ext cx="8229600" cy="289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lnSpc>
                <a:spcPct val="93000"/>
              </a:lnSpc>
              <a:spcBef>
                <a:spcPts val="1425"/>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sz="2000">
                <a:solidFill>
                  <a:srgbClr val="000000"/>
                </a:solidFill>
                <a:latin typeface="Arial" panose="020B0604020202020204" pitchFamily="34" charset="0"/>
                <a:cs typeface="Arial Unicode MS" panose="020B0604020202020204" pitchFamily="34" charset="-128"/>
              </a:defRPr>
            </a:lvl9pPr>
          </a:lstStyle>
          <a:p>
            <a:pPr eaLnBrk="1">
              <a:spcAft>
                <a:spcPts val="1200"/>
              </a:spcAft>
              <a:defRPr/>
            </a:pPr>
            <a:r>
              <a:rPr lang="en-US" altLang="en-US" sz="2800" dirty="0">
                <a:solidFill>
                  <a:srgbClr val="24327B"/>
                </a:solidFill>
              </a:rPr>
              <a:t>Information pertaining to water fluoridation can be found at the following websites:</a:t>
            </a:r>
          </a:p>
          <a:p>
            <a:pPr marL="741363" indent="-457200" eaLnBrk="1">
              <a:spcAft>
                <a:spcPts val="1200"/>
              </a:spcAft>
              <a:buClr>
                <a:srgbClr val="24327B"/>
              </a:buClr>
              <a:buFont typeface="Arial" panose="020B0604020202020204" pitchFamily="34" charset="0"/>
              <a:buChar char="•"/>
              <a:defRPr/>
            </a:pPr>
            <a:r>
              <a:rPr lang="en-US" altLang="en-US" sz="2800" b="1" u="sng" dirty="0">
                <a:solidFill>
                  <a:srgbClr val="24327B"/>
                </a:solidFill>
              </a:rPr>
              <a:t>https://www.in.gov/isdh/23287.htm</a:t>
            </a:r>
            <a:endParaRPr lang="en-US" altLang="en-US" sz="2800" b="1" dirty="0">
              <a:solidFill>
                <a:srgbClr val="24327B"/>
              </a:solidFill>
            </a:endParaRPr>
          </a:p>
          <a:p>
            <a:pPr marL="741363" indent="-457200" eaLnBrk="1">
              <a:spcAft>
                <a:spcPts val="1200"/>
              </a:spcAft>
              <a:buClr>
                <a:srgbClr val="24327B"/>
              </a:buClr>
              <a:buFont typeface="Arial" panose="020B0604020202020204" pitchFamily="34" charset="0"/>
              <a:buChar char="•"/>
              <a:defRPr/>
            </a:pPr>
            <a:r>
              <a:rPr lang="en-US" altLang="en-US" sz="2800" b="1" u="sng" dirty="0">
                <a:solidFill>
                  <a:srgbClr val="24327B"/>
                </a:solidFill>
              </a:rPr>
              <a:t>https://www.in.gov/isdh/24524.htm</a:t>
            </a:r>
            <a:r>
              <a:rPr lang="en-US" altLang="en-US" sz="2800" b="1" dirty="0">
                <a:solidFill>
                  <a:srgbClr val="24327B"/>
                </a:solidFill>
              </a:rPr>
              <a:t> </a:t>
            </a:r>
          </a:p>
        </p:txBody>
      </p:sp>
      <p:pic>
        <p:nvPicPr>
          <p:cNvPr id="65539" name="Picture 4">
            <a:extLst>
              <a:ext uri="{FF2B5EF4-FFF2-40B4-BE49-F238E27FC236}">
                <a16:creationId xmlns:a16="http://schemas.microsoft.com/office/drawing/2014/main" xmlns="" id="{4313E016-F98A-48E2-902D-F77520BDF0A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238" y="5732463"/>
            <a:ext cx="844550" cy="885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5540" name="Rectangle 1">
            <a:extLst>
              <a:ext uri="{FF2B5EF4-FFF2-40B4-BE49-F238E27FC236}">
                <a16:creationId xmlns:a16="http://schemas.microsoft.com/office/drawing/2014/main" xmlns="" id="{02D8D5EF-2890-4EC0-B56B-893CB0F8B6FE}"/>
              </a:ext>
            </a:extLst>
          </p:cNvPr>
          <p:cNvSpPr>
            <a:spLocks noChangeArrowheads="1"/>
          </p:cNvSpPr>
          <p:nvPr/>
        </p:nvSpPr>
        <p:spPr bwMode="auto">
          <a:xfrm>
            <a:off x="606425" y="1074738"/>
            <a:ext cx="7466013" cy="976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b"/>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b="1">
                <a:solidFill>
                  <a:srgbClr val="24327B"/>
                </a:solidFill>
              </a:rPr>
              <a:t>Indiana State Department of Health </a:t>
            </a:r>
            <a:br>
              <a:rPr lang="en-US" altLang="en-US" b="1">
                <a:solidFill>
                  <a:srgbClr val="24327B"/>
                </a:solidFill>
              </a:rPr>
            </a:br>
            <a:r>
              <a:rPr lang="en-US" altLang="en-US" b="1">
                <a:solidFill>
                  <a:srgbClr val="24327B"/>
                </a:solidFill>
              </a:rPr>
              <a:t>Water Fluoridation Program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xmlns="" id="{C6EA89A0-9D15-4B95-A1DB-4D2AF99A2B13}"/>
              </a:ext>
            </a:extLst>
          </p:cNvPr>
          <p:cNvSpPr>
            <a:spLocks noChangeArrowheads="1"/>
          </p:cNvSpPr>
          <p:nvPr/>
        </p:nvSpPr>
        <p:spPr bwMode="auto">
          <a:xfrm>
            <a:off x="762000" y="1905000"/>
            <a:ext cx="7924800" cy="4078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41313">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marL="136842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18256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2828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27400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1972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06363" eaLnBrk="1">
              <a:spcBef>
                <a:spcPts val="400"/>
              </a:spcBef>
              <a:spcAft>
                <a:spcPts val="600"/>
              </a:spcAft>
              <a:buClr>
                <a:srgbClr val="4F81BD"/>
              </a:buClr>
              <a:buSzPct val="100000"/>
              <a:defRPr/>
            </a:pPr>
            <a:r>
              <a:rPr lang="en-US" altLang="en-US" sz="2800" b="1" dirty="0">
                <a:solidFill>
                  <a:srgbClr val="24327B"/>
                </a:solidFill>
                <a:latin typeface="+mj-lt"/>
                <a:ea typeface="+mn-ea"/>
              </a:rPr>
              <a:t>Prevention with topical fluoride</a:t>
            </a:r>
          </a:p>
          <a:p>
            <a:pPr lvl="1" eaLnBrk="1">
              <a:spcBef>
                <a:spcPts val="325"/>
              </a:spcBef>
              <a:spcAft>
                <a:spcPts val="600"/>
              </a:spcAft>
              <a:buClr>
                <a:srgbClr val="1F497D"/>
              </a:buClr>
              <a:buSzPct val="85000"/>
              <a:buFont typeface="Arial" panose="020B0604020202020204" pitchFamily="34" charset="0"/>
              <a:buChar char="•"/>
              <a:defRPr/>
            </a:pPr>
            <a:r>
              <a:rPr lang="en-US" altLang="en-US" sz="2400" b="1" dirty="0">
                <a:solidFill>
                  <a:srgbClr val="24327B"/>
                </a:solidFill>
                <a:latin typeface="+mj-lt"/>
                <a:ea typeface="+mn-ea"/>
              </a:rPr>
              <a:t>Toothpaste</a:t>
            </a:r>
          </a:p>
          <a:p>
            <a:pPr marL="915987" lvl="2" indent="-342900" eaLnBrk="1">
              <a:spcBef>
                <a:spcPts val="350"/>
              </a:spcBef>
              <a:spcAft>
                <a:spcPts val="600"/>
              </a:spcAft>
              <a:buClr>
                <a:srgbClr val="1F497D"/>
              </a:buClr>
              <a:buSzPct val="85000"/>
              <a:buFont typeface="Courier New" panose="02070309020205020404" pitchFamily="49" charset="0"/>
              <a:buChar char="o"/>
              <a:defRPr/>
            </a:pPr>
            <a:r>
              <a:rPr lang="en-US" altLang="en-US" sz="2000" dirty="0">
                <a:solidFill>
                  <a:srgbClr val="24327B"/>
                </a:solidFill>
                <a:latin typeface="+mj-lt"/>
                <a:ea typeface="+mn-ea"/>
              </a:rPr>
              <a:t>As mentioned previously, an expectant mom should brush her teeth, at a minimum, twice a day with fluoridated toothpaste.</a:t>
            </a:r>
            <a:endParaRPr lang="en-US" altLang="en-US" sz="800" dirty="0">
              <a:solidFill>
                <a:srgbClr val="24327B"/>
              </a:solidFill>
              <a:latin typeface="+mj-lt"/>
              <a:ea typeface="+mn-ea"/>
            </a:endParaRPr>
          </a:p>
          <a:p>
            <a:pPr lvl="1" eaLnBrk="1">
              <a:spcBef>
                <a:spcPts val="325"/>
              </a:spcBef>
              <a:spcAft>
                <a:spcPts val="600"/>
              </a:spcAft>
              <a:buClr>
                <a:srgbClr val="1F497D"/>
              </a:buClr>
              <a:buSzPct val="85000"/>
              <a:buFont typeface="Arial" panose="020B0604020202020204" pitchFamily="34" charset="0"/>
              <a:buChar char="•"/>
              <a:defRPr/>
            </a:pPr>
            <a:r>
              <a:rPr lang="en-US" altLang="en-US" sz="2400" b="1" dirty="0">
                <a:solidFill>
                  <a:srgbClr val="24327B"/>
                </a:solidFill>
                <a:latin typeface="+mj-lt"/>
                <a:ea typeface="+mn-ea"/>
              </a:rPr>
              <a:t>Fluoride Varnish </a:t>
            </a:r>
            <a:r>
              <a:rPr lang="en-US" altLang="en-US" sz="2000" dirty="0">
                <a:solidFill>
                  <a:srgbClr val="24327B"/>
                </a:solidFill>
                <a:latin typeface="+mj-lt"/>
                <a:ea typeface="+mn-ea"/>
              </a:rPr>
              <a:t>– Consult a dentist</a:t>
            </a:r>
          </a:p>
          <a:p>
            <a:pPr marL="915987" lvl="2" indent="-342900" eaLnBrk="1">
              <a:spcBef>
                <a:spcPts val="350"/>
              </a:spcBef>
              <a:spcAft>
                <a:spcPts val="600"/>
              </a:spcAft>
              <a:buClr>
                <a:srgbClr val="1F497D"/>
              </a:buClr>
              <a:buSzPct val="85000"/>
              <a:buFont typeface="Courier New" panose="02070309020205020404" pitchFamily="49" charset="0"/>
              <a:buChar char="o"/>
              <a:defRPr/>
            </a:pPr>
            <a:r>
              <a:rPr lang="en-US" altLang="en-US" sz="2000" dirty="0">
                <a:solidFill>
                  <a:srgbClr val="24327B"/>
                </a:solidFill>
                <a:latin typeface="+mj-lt"/>
                <a:ea typeface="+mn-ea"/>
              </a:rPr>
              <a:t>Fluoride varnish may also be used during pregnancy in expectant moms at high risk for dental caries.</a:t>
            </a:r>
          </a:p>
          <a:p>
            <a:pPr marL="915987" lvl="2" indent="-342900" eaLnBrk="1">
              <a:spcBef>
                <a:spcPts val="350"/>
              </a:spcBef>
              <a:spcAft>
                <a:spcPts val="600"/>
              </a:spcAft>
              <a:buClr>
                <a:srgbClr val="1F497D"/>
              </a:buClr>
              <a:buSzPct val="85000"/>
              <a:buFont typeface="Courier New" panose="02070309020205020404" pitchFamily="49" charset="0"/>
              <a:buChar char="o"/>
              <a:defRPr/>
            </a:pPr>
            <a:r>
              <a:rPr lang="en-US" altLang="en-US" sz="2000" dirty="0">
                <a:solidFill>
                  <a:srgbClr val="24327B"/>
                </a:solidFill>
                <a:latin typeface="+mj-lt"/>
                <a:ea typeface="+mn-ea"/>
              </a:rPr>
              <a:t>It can also be use to prevent enamel erosion due to frequent bouts of vomiting.</a:t>
            </a:r>
            <a:endParaRPr lang="en-US" altLang="en-US" sz="1000" dirty="0">
              <a:solidFill>
                <a:srgbClr val="24327B"/>
              </a:solidFill>
              <a:latin typeface="+mj-lt"/>
              <a:ea typeface="+mn-ea"/>
            </a:endParaRPr>
          </a:p>
        </p:txBody>
      </p:sp>
      <p:sp>
        <p:nvSpPr>
          <p:cNvPr id="67587" name="TextBox 1">
            <a:extLst>
              <a:ext uri="{FF2B5EF4-FFF2-40B4-BE49-F238E27FC236}">
                <a16:creationId xmlns:a16="http://schemas.microsoft.com/office/drawing/2014/main" xmlns="" id="{8A37DD60-AC11-44FD-8939-E59356466063}"/>
              </a:ext>
            </a:extLst>
          </p:cNvPr>
          <p:cNvSpPr txBox="1">
            <a:spLocks noChangeArrowheads="1"/>
          </p:cNvSpPr>
          <p:nvPr/>
        </p:nvSpPr>
        <p:spPr bwMode="auto">
          <a:xfrm>
            <a:off x="1143000" y="6029325"/>
            <a:ext cx="6248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200">
                <a:solidFill>
                  <a:srgbClr val="24327B"/>
                </a:solidFill>
              </a:rPr>
              <a:t>Giglio JA, Lanni SM, Laskin DM, Giglio NW. Oral health care for the pregnant patient. </a:t>
            </a:r>
            <a:r>
              <a:rPr lang="en-US" altLang="en-US" sz="1200" i="1">
                <a:solidFill>
                  <a:srgbClr val="24327B"/>
                </a:solidFill>
              </a:rPr>
              <a:t>J Can Dent Assoc</a:t>
            </a:r>
            <a:r>
              <a:rPr lang="en-US" altLang="en-US" sz="1200">
                <a:solidFill>
                  <a:srgbClr val="24327B"/>
                </a:solidFill>
              </a:rPr>
              <a:t> 2009;75(1):43-8.</a:t>
            </a:r>
          </a:p>
        </p:txBody>
      </p:sp>
      <p:sp>
        <p:nvSpPr>
          <p:cNvPr id="6" name="Rectangle 2">
            <a:extLst>
              <a:ext uri="{FF2B5EF4-FFF2-40B4-BE49-F238E27FC236}">
                <a16:creationId xmlns:a16="http://schemas.microsoft.com/office/drawing/2014/main" xmlns="" id="{54BA093C-1206-4619-8B28-FCCB2A8AEFB3}"/>
              </a:ext>
            </a:extLst>
          </p:cNvPr>
          <p:cNvSpPr>
            <a:spLocks noChangeArrowheads="1"/>
          </p:cNvSpPr>
          <p:nvPr/>
        </p:nvSpPr>
        <p:spPr bwMode="auto">
          <a:xfrm>
            <a:off x="914400" y="685800"/>
            <a:ext cx="7391400" cy="1039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3600" b="1" dirty="0">
                <a:solidFill>
                  <a:srgbClr val="C00000"/>
                </a:solidFill>
                <a:latin typeface="+mj-lt"/>
                <a:ea typeface="+mn-ea"/>
              </a:rPr>
              <a:t>Prenatal Oral Health Care for Expectant Mom</a:t>
            </a:r>
            <a:endParaRPr lang="en-US" altLang="en-US" sz="36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xmlns="" id="{2522D25C-049D-4BE6-89BD-CF3A56EAA20B}"/>
              </a:ext>
            </a:extLst>
          </p:cNvPr>
          <p:cNvSpPr>
            <a:spLocks noChangeArrowheads="1"/>
          </p:cNvSpPr>
          <p:nvPr/>
        </p:nvSpPr>
        <p:spPr bwMode="auto">
          <a:xfrm>
            <a:off x="228600" y="1981200"/>
            <a:ext cx="8229600" cy="403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1085850" indent="-4540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marL="1539875" indent="-39687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1997075" indent="-39687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454275" indent="-39687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2911475" indent="-39687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368675" indent="-39687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574675" lvl="2" indent="0" eaLnBrk="1">
              <a:spcBef>
                <a:spcPts val="350"/>
              </a:spcBef>
              <a:spcAft>
                <a:spcPts val="600"/>
              </a:spcAft>
              <a:buClr>
                <a:srgbClr val="1F497D"/>
              </a:buClr>
              <a:buSzPct val="85000"/>
              <a:defRPr/>
            </a:pPr>
            <a:endParaRPr lang="en-US" altLang="en-US" sz="300" b="1" dirty="0">
              <a:solidFill>
                <a:srgbClr val="24327B"/>
              </a:solidFill>
            </a:endParaRPr>
          </a:p>
          <a:p>
            <a:pPr marL="631825" lvl="2" indent="0" eaLnBrk="1">
              <a:spcBef>
                <a:spcPts val="350"/>
              </a:spcBef>
              <a:buClr>
                <a:srgbClr val="1F497D"/>
              </a:buClr>
              <a:buSzPct val="85000"/>
              <a:defRPr/>
            </a:pPr>
            <a:r>
              <a:rPr lang="en-US" altLang="en-US" sz="2400" dirty="0">
                <a:solidFill>
                  <a:srgbClr val="24327B"/>
                </a:solidFill>
                <a:latin typeface="+mj-lt"/>
                <a:ea typeface="+mn-ea"/>
              </a:rPr>
              <a:t>The American College of Obstetrics and Gynecologists states,</a:t>
            </a:r>
            <a:br>
              <a:rPr lang="en-US" altLang="en-US" sz="2400" dirty="0">
                <a:solidFill>
                  <a:srgbClr val="24327B"/>
                </a:solidFill>
                <a:latin typeface="+mj-lt"/>
                <a:ea typeface="+mn-ea"/>
              </a:rPr>
            </a:br>
            <a:r>
              <a:rPr lang="en-US" altLang="en-US" sz="1200" b="1" dirty="0">
                <a:solidFill>
                  <a:srgbClr val="24327B"/>
                </a:solidFill>
                <a:latin typeface="+mj-lt"/>
                <a:ea typeface="+mn-ea"/>
              </a:rPr>
              <a:t/>
            </a:r>
            <a:br>
              <a:rPr lang="en-US" altLang="en-US" sz="1200" b="1" dirty="0">
                <a:solidFill>
                  <a:srgbClr val="24327B"/>
                </a:solidFill>
                <a:latin typeface="+mj-lt"/>
                <a:ea typeface="+mn-ea"/>
              </a:rPr>
            </a:br>
            <a:r>
              <a:rPr lang="en-US" altLang="en-US" sz="1200" b="1" dirty="0">
                <a:solidFill>
                  <a:srgbClr val="24327B"/>
                </a:solidFill>
                <a:latin typeface="+mj-lt"/>
                <a:ea typeface="+mn-ea"/>
              </a:rPr>
              <a:t>… </a:t>
            </a:r>
            <a:r>
              <a:rPr lang="en-US" altLang="en-US" sz="2400" b="1" dirty="0">
                <a:solidFill>
                  <a:srgbClr val="24327B"/>
                </a:solidFill>
                <a:latin typeface="+mj-lt"/>
                <a:ea typeface="+mn-ea"/>
              </a:rPr>
              <a:t>to potentiate general health and well-being, women should routinely be counseled about the maintenance of good oral health habits throughout their lives as well as the safety and importance of oral health care during pregnancy.  </a:t>
            </a:r>
          </a:p>
          <a:p>
            <a:pPr eaLnBrk="1">
              <a:buSzPct val="100000"/>
              <a:defRPr/>
            </a:pPr>
            <a:endParaRPr lang="en-US" altLang="en-US" dirty="0">
              <a:solidFill>
                <a:srgbClr val="24327B"/>
              </a:solidFill>
              <a:latin typeface="+mj-lt"/>
              <a:ea typeface="+mn-ea"/>
            </a:endParaRPr>
          </a:p>
        </p:txBody>
      </p:sp>
      <p:sp>
        <p:nvSpPr>
          <p:cNvPr id="57349" name="TextBox 1">
            <a:extLst>
              <a:ext uri="{FF2B5EF4-FFF2-40B4-BE49-F238E27FC236}">
                <a16:creationId xmlns:a16="http://schemas.microsoft.com/office/drawing/2014/main" xmlns="" id="{183D8C3F-AC18-4007-A0FD-52A605A526E9}"/>
              </a:ext>
            </a:extLst>
          </p:cNvPr>
          <p:cNvSpPr txBox="1">
            <a:spLocks noChangeArrowheads="1"/>
          </p:cNvSpPr>
          <p:nvPr/>
        </p:nvSpPr>
        <p:spPr bwMode="auto">
          <a:xfrm>
            <a:off x="914400" y="5578475"/>
            <a:ext cx="6400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altLang="en-US" sz="1200" i="1" dirty="0">
                <a:solidFill>
                  <a:srgbClr val="24327B"/>
                </a:solidFill>
                <a:latin typeface="+mj-lt"/>
                <a:ea typeface="+mn-ea"/>
                <a:cs typeface="+mn-cs"/>
              </a:rPr>
              <a:t>Committee on Health Care For Underserved Women:  Oral Health Care During Pregnancy and Through the Lifespan</a:t>
            </a:r>
          </a:p>
        </p:txBody>
      </p:sp>
      <p:sp>
        <p:nvSpPr>
          <p:cNvPr id="5" name="Rectangle 2">
            <a:extLst>
              <a:ext uri="{FF2B5EF4-FFF2-40B4-BE49-F238E27FC236}">
                <a16:creationId xmlns:a16="http://schemas.microsoft.com/office/drawing/2014/main" xmlns="" id="{A4889FDC-2336-490A-A6FE-277110FDA633}"/>
              </a:ext>
            </a:extLst>
          </p:cNvPr>
          <p:cNvSpPr>
            <a:spLocks noChangeArrowheads="1"/>
          </p:cNvSpPr>
          <p:nvPr/>
        </p:nvSpPr>
        <p:spPr bwMode="auto">
          <a:xfrm>
            <a:off x="914400" y="685800"/>
            <a:ext cx="7391400" cy="1039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3600" b="1" dirty="0">
                <a:solidFill>
                  <a:srgbClr val="C00000"/>
                </a:solidFill>
                <a:latin typeface="+mj-lt"/>
                <a:ea typeface="+mn-ea"/>
              </a:rPr>
              <a:t>Prenatal Oral Health Care for Expectant Mom</a:t>
            </a:r>
            <a:endParaRPr lang="en-US" altLang="en-US" sz="36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xmlns="" id="{BAB641B8-9290-4F2C-B404-A8DB58B8209E}"/>
              </a:ext>
            </a:extLst>
          </p:cNvPr>
          <p:cNvSpPr>
            <a:spLocks noChangeArrowheads="1"/>
          </p:cNvSpPr>
          <p:nvPr/>
        </p:nvSpPr>
        <p:spPr bwMode="auto">
          <a:xfrm>
            <a:off x="0" y="1905000"/>
            <a:ext cx="8153400" cy="457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marL="9683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marL="136842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18256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2828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27400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1972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algn="ctr" eaLnBrk="1">
              <a:spcBef>
                <a:spcPts val="400"/>
              </a:spcBef>
              <a:spcAft>
                <a:spcPts val="600"/>
              </a:spcAft>
              <a:buClr>
                <a:srgbClr val="4F81BD"/>
              </a:buClr>
              <a:buSzPct val="100000"/>
              <a:defRPr/>
            </a:pPr>
            <a:r>
              <a:rPr lang="en-US" altLang="en-US" sz="2800" b="1" dirty="0">
                <a:solidFill>
                  <a:srgbClr val="24327B"/>
                </a:solidFill>
                <a:latin typeface="+mj-lt"/>
                <a:ea typeface="+mn-ea"/>
              </a:rPr>
              <a:t>Dental Home</a:t>
            </a:r>
            <a:endParaRPr lang="en-US" altLang="en-US" sz="2800" dirty="0">
              <a:solidFill>
                <a:srgbClr val="24327B"/>
              </a:solidFill>
              <a:latin typeface="+mj-lt"/>
              <a:ea typeface="+mn-ea"/>
            </a:endParaRPr>
          </a:p>
          <a:p>
            <a:pPr marL="1028700" lvl="4" indent="0" eaLnBrk="1">
              <a:spcBef>
                <a:spcPts val="350"/>
              </a:spcBef>
              <a:spcAft>
                <a:spcPts val="600"/>
              </a:spcAft>
              <a:buClr>
                <a:srgbClr val="1F497D"/>
              </a:buClr>
              <a:buSzPct val="80000"/>
              <a:defRPr/>
            </a:pPr>
            <a:r>
              <a:rPr lang="en-US" altLang="en-US" sz="2100" dirty="0">
                <a:solidFill>
                  <a:srgbClr val="24327B"/>
                </a:solidFill>
                <a:latin typeface="+mj-lt"/>
                <a:ea typeface="+mn-ea"/>
              </a:rPr>
              <a:t>An expectant mom can:</a:t>
            </a:r>
          </a:p>
          <a:p>
            <a:pPr lvl="4" eaLnBrk="1">
              <a:spcBef>
                <a:spcPts val="350"/>
              </a:spcBef>
              <a:spcAft>
                <a:spcPts val="600"/>
              </a:spcAft>
              <a:buClr>
                <a:srgbClr val="1F497D"/>
              </a:buClr>
              <a:buSzPct val="80000"/>
              <a:buFont typeface="Arial" panose="020B0604020202020204" pitchFamily="34" charset="0"/>
              <a:buChar char="•"/>
              <a:defRPr/>
            </a:pPr>
            <a:r>
              <a:rPr lang="en-US" altLang="en-US" sz="2100" dirty="0">
                <a:solidFill>
                  <a:srgbClr val="24327B"/>
                </a:solidFill>
                <a:latin typeface="+mj-lt"/>
                <a:ea typeface="+mn-ea"/>
              </a:rPr>
              <a:t>Call and verify that her dentist provides care during pregnancy;</a:t>
            </a:r>
          </a:p>
          <a:p>
            <a:pPr lvl="4" eaLnBrk="1">
              <a:spcBef>
                <a:spcPts val="350"/>
              </a:spcBef>
              <a:spcAft>
                <a:spcPts val="600"/>
              </a:spcAft>
              <a:buClr>
                <a:srgbClr val="1F497D"/>
              </a:buClr>
              <a:buSzPct val="80000"/>
              <a:buFont typeface="Arial" panose="020B0604020202020204" pitchFamily="34" charset="0"/>
              <a:buChar char="•"/>
              <a:defRPr/>
            </a:pPr>
            <a:r>
              <a:rPr lang="en-US" altLang="en-US" sz="2100" dirty="0">
                <a:solidFill>
                  <a:srgbClr val="24327B"/>
                </a:solidFill>
                <a:latin typeface="+mj-lt"/>
                <a:ea typeface="+mn-ea"/>
              </a:rPr>
              <a:t>Let the dental office know how far along she is and inform office if she is considered a high risk pregnancy;</a:t>
            </a:r>
          </a:p>
          <a:p>
            <a:pPr lvl="4" eaLnBrk="1">
              <a:spcBef>
                <a:spcPts val="350"/>
              </a:spcBef>
              <a:spcAft>
                <a:spcPts val="600"/>
              </a:spcAft>
              <a:buClr>
                <a:srgbClr val="1F497D"/>
              </a:buClr>
              <a:buSzPct val="80000"/>
              <a:buFont typeface="Arial" panose="020B0604020202020204" pitchFamily="34" charset="0"/>
              <a:buChar char="•"/>
              <a:defRPr/>
            </a:pPr>
            <a:r>
              <a:rPr lang="en-US" altLang="en-US" sz="2100" dirty="0">
                <a:solidFill>
                  <a:srgbClr val="24327B"/>
                </a:solidFill>
                <a:latin typeface="+mj-lt"/>
                <a:ea typeface="+mn-ea"/>
              </a:rPr>
              <a:t>Get a clearance form from her OB for dental treatment; some OB’s provide this at first visit; and</a:t>
            </a:r>
          </a:p>
          <a:p>
            <a:pPr lvl="4" eaLnBrk="1">
              <a:spcBef>
                <a:spcPts val="350"/>
              </a:spcBef>
              <a:spcAft>
                <a:spcPts val="600"/>
              </a:spcAft>
              <a:buClr>
                <a:srgbClr val="1F497D"/>
              </a:buClr>
              <a:buSzPct val="80000"/>
              <a:buFont typeface="Arial" panose="020B0604020202020204" pitchFamily="34" charset="0"/>
              <a:buChar char="•"/>
              <a:defRPr/>
            </a:pPr>
            <a:r>
              <a:rPr lang="en-US" altLang="en-US" sz="2100" dirty="0">
                <a:solidFill>
                  <a:srgbClr val="24327B"/>
                </a:solidFill>
                <a:latin typeface="+mj-lt"/>
                <a:ea typeface="+mn-ea"/>
              </a:rPr>
              <a:t>Ask for a referral to a dentist who can provide this care.</a:t>
            </a:r>
          </a:p>
          <a:p>
            <a:pPr eaLnBrk="1">
              <a:spcAft>
                <a:spcPts val="600"/>
              </a:spcAft>
              <a:buSzPct val="100000"/>
              <a:defRPr/>
            </a:pPr>
            <a:endParaRPr lang="en-US" altLang="en-US" sz="1600" dirty="0">
              <a:solidFill>
                <a:srgbClr val="24327B"/>
              </a:solidFill>
              <a:latin typeface="+mj-lt"/>
              <a:ea typeface="+mn-ea"/>
            </a:endParaRPr>
          </a:p>
        </p:txBody>
      </p:sp>
      <p:sp>
        <p:nvSpPr>
          <p:cNvPr id="4" name="Rectangle 2">
            <a:extLst>
              <a:ext uri="{FF2B5EF4-FFF2-40B4-BE49-F238E27FC236}">
                <a16:creationId xmlns:a16="http://schemas.microsoft.com/office/drawing/2014/main" xmlns="" id="{F842273A-3332-482A-97DC-8B82A1B8A478}"/>
              </a:ext>
            </a:extLst>
          </p:cNvPr>
          <p:cNvSpPr>
            <a:spLocks noChangeArrowheads="1"/>
          </p:cNvSpPr>
          <p:nvPr/>
        </p:nvSpPr>
        <p:spPr bwMode="auto">
          <a:xfrm>
            <a:off x="914400" y="685800"/>
            <a:ext cx="7391400" cy="1039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3600" b="1" dirty="0">
                <a:solidFill>
                  <a:srgbClr val="C00000"/>
                </a:solidFill>
                <a:latin typeface="+mj-lt"/>
                <a:ea typeface="+mn-ea"/>
              </a:rPr>
              <a:t>Prenatal Oral Health Care for Expectant Mom</a:t>
            </a:r>
            <a:endParaRPr lang="en-US" altLang="en-US" sz="36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xmlns="" id="{07F49D92-1F26-4CB1-A2F3-9CDC3A39305C}"/>
              </a:ext>
            </a:extLst>
          </p:cNvPr>
          <p:cNvSpPr>
            <a:spLocks noChangeArrowheads="1"/>
          </p:cNvSpPr>
          <p:nvPr/>
        </p:nvSpPr>
        <p:spPr bwMode="auto">
          <a:xfrm>
            <a:off x="304800" y="1371600"/>
            <a:ext cx="7924800" cy="5000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marL="9683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marL="136842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18256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2828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27400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1972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algn="ctr" eaLnBrk="1">
              <a:spcBef>
                <a:spcPts val="400"/>
              </a:spcBef>
              <a:spcAft>
                <a:spcPts val="600"/>
              </a:spcAft>
              <a:buClr>
                <a:srgbClr val="4F81BD"/>
              </a:buClr>
              <a:buSzPct val="100000"/>
              <a:defRPr/>
            </a:pPr>
            <a:r>
              <a:rPr lang="en-US" altLang="en-US" sz="3200" b="1" dirty="0">
                <a:solidFill>
                  <a:srgbClr val="24327B"/>
                </a:solidFill>
                <a:latin typeface="+mj-lt"/>
                <a:ea typeface="+mn-ea"/>
              </a:rPr>
              <a:t>Dental Home</a:t>
            </a:r>
            <a:endParaRPr lang="en-US" altLang="en-US" sz="800" b="1" dirty="0">
              <a:solidFill>
                <a:srgbClr val="24327B"/>
              </a:solidFill>
              <a:latin typeface="+mj-lt"/>
              <a:ea typeface="+mn-ea"/>
            </a:endParaRPr>
          </a:p>
          <a:p>
            <a:pPr marL="111125" eaLnBrk="1">
              <a:spcBef>
                <a:spcPts val="400"/>
              </a:spcBef>
              <a:spcAft>
                <a:spcPts val="600"/>
              </a:spcAft>
              <a:buClr>
                <a:srgbClr val="4F81BD"/>
              </a:buClr>
              <a:buSzPct val="100000"/>
              <a:defRPr/>
            </a:pPr>
            <a:r>
              <a:rPr lang="en-US" altLang="en-US" sz="2000" b="1" dirty="0">
                <a:solidFill>
                  <a:srgbClr val="24327B"/>
                </a:solidFill>
                <a:latin typeface="+mj-lt"/>
                <a:ea typeface="+mn-ea"/>
              </a:rPr>
              <a:t>The American Academy of Pediatric Dentistry (AAPD) and the American Academy of Pediatrics (AAP) recommend that,</a:t>
            </a:r>
          </a:p>
          <a:p>
            <a:pPr marL="454025" indent="-342900" eaLnBrk="1">
              <a:spcBef>
                <a:spcPts val="400"/>
              </a:spcBef>
              <a:spcAft>
                <a:spcPts val="600"/>
              </a:spcAft>
              <a:buClr>
                <a:srgbClr val="4F81BD"/>
              </a:buClr>
              <a:buSzPct val="100000"/>
              <a:buFont typeface="Arial" panose="020B0604020202020204" pitchFamily="34" charset="0"/>
              <a:buChar char="•"/>
              <a:defRPr/>
            </a:pPr>
            <a:r>
              <a:rPr lang="en-US" altLang="en-US" sz="2000" dirty="0">
                <a:solidFill>
                  <a:srgbClr val="24327B"/>
                </a:solidFill>
                <a:latin typeface="+mj-lt"/>
                <a:ea typeface="+mn-ea"/>
              </a:rPr>
              <a:t>Children have their 1</a:t>
            </a:r>
            <a:r>
              <a:rPr lang="en-US" altLang="en-US" sz="2000" baseline="30000" dirty="0">
                <a:solidFill>
                  <a:srgbClr val="24327B"/>
                </a:solidFill>
                <a:latin typeface="+mj-lt"/>
                <a:ea typeface="+mn-ea"/>
              </a:rPr>
              <a:t>st</a:t>
            </a:r>
            <a:r>
              <a:rPr lang="en-US" altLang="en-US" sz="2000" dirty="0">
                <a:solidFill>
                  <a:srgbClr val="24327B"/>
                </a:solidFill>
                <a:latin typeface="+mj-lt"/>
                <a:ea typeface="+mn-ea"/>
              </a:rPr>
              <a:t> dental visit when the 1</a:t>
            </a:r>
            <a:r>
              <a:rPr lang="en-US" altLang="en-US" sz="2000" baseline="30000" dirty="0">
                <a:solidFill>
                  <a:srgbClr val="24327B"/>
                </a:solidFill>
                <a:latin typeface="+mj-lt"/>
                <a:ea typeface="+mn-ea"/>
              </a:rPr>
              <a:t>st</a:t>
            </a:r>
            <a:r>
              <a:rPr lang="en-US" altLang="en-US" sz="2000" dirty="0">
                <a:solidFill>
                  <a:srgbClr val="24327B"/>
                </a:solidFill>
                <a:latin typeface="+mj-lt"/>
                <a:ea typeface="+mn-ea"/>
              </a:rPr>
              <a:t> baby tooth erupts, but no later than the 1</a:t>
            </a:r>
            <a:r>
              <a:rPr lang="en-US" altLang="en-US" sz="2000" baseline="30000" dirty="0">
                <a:solidFill>
                  <a:srgbClr val="24327B"/>
                </a:solidFill>
                <a:latin typeface="+mj-lt"/>
                <a:ea typeface="+mn-ea"/>
              </a:rPr>
              <a:t>st</a:t>
            </a:r>
            <a:r>
              <a:rPr lang="en-US" altLang="en-US" sz="2000" dirty="0">
                <a:solidFill>
                  <a:srgbClr val="24327B"/>
                </a:solidFill>
                <a:latin typeface="+mj-lt"/>
                <a:ea typeface="+mn-ea"/>
              </a:rPr>
              <a:t> birthday.</a:t>
            </a:r>
          </a:p>
          <a:p>
            <a:pPr marL="111125" eaLnBrk="1">
              <a:spcBef>
                <a:spcPts val="400"/>
              </a:spcBef>
              <a:spcAft>
                <a:spcPts val="600"/>
              </a:spcAft>
              <a:buClr>
                <a:srgbClr val="4F81BD"/>
              </a:buClr>
              <a:buSzPct val="100000"/>
              <a:defRPr/>
            </a:pPr>
            <a:r>
              <a:rPr lang="en-US" altLang="en-US" sz="2000" b="1" dirty="0">
                <a:solidFill>
                  <a:srgbClr val="24327B"/>
                </a:solidFill>
                <a:latin typeface="+mj-lt"/>
                <a:ea typeface="+mn-ea"/>
              </a:rPr>
              <a:t>Tips for finding a dentist for a newborn</a:t>
            </a:r>
          </a:p>
          <a:p>
            <a:pPr marL="454025" indent="-342900" eaLnBrk="1">
              <a:spcBef>
                <a:spcPts val="400"/>
              </a:spcBef>
              <a:spcAft>
                <a:spcPts val="600"/>
              </a:spcAft>
              <a:buClr>
                <a:srgbClr val="4F81BD"/>
              </a:buClr>
              <a:buSzPct val="100000"/>
              <a:buFont typeface="Arial" panose="020B0604020202020204" pitchFamily="34" charset="0"/>
              <a:buChar char="•"/>
              <a:defRPr/>
            </a:pPr>
            <a:r>
              <a:rPr lang="en-US" altLang="en-US" sz="2000" dirty="0">
                <a:solidFill>
                  <a:srgbClr val="24327B"/>
                </a:solidFill>
                <a:latin typeface="+mj-lt"/>
                <a:ea typeface="+mn-ea"/>
              </a:rPr>
              <a:t>Many general and family dentists do not see infants and young children.</a:t>
            </a:r>
          </a:p>
          <a:p>
            <a:pPr marL="454025" indent="-342900" eaLnBrk="1">
              <a:spcBef>
                <a:spcPts val="400"/>
              </a:spcBef>
              <a:spcAft>
                <a:spcPts val="600"/>
              </a:spcAft>
              <a:buClr>
                <a:srgbClr val="4F81BD"/>
              </a:buClr>
              <a:buSzPct val="100000"/>
              <a:buFont typeface="Arial" panose="020B0604020202020204" pitchFamily="34" charset="0"/>
              <a:buChar char="•"/>
              <a:defRPr/>
            </a:pPr>
            <a:r>
              <a:rPr lang="en-US" altLang="en-US" sz="2000" dirty="0">
                <a:solidFill>
                  <a:srgbClr val="24327B"/>
                </a:solidFill>
                <a:latin typeface="+mj-lt"/>
                <a:ea typeface="+mn-ea"/>
              </a:rPr>
              <a:t>If so, a general or family dentist may be able to provide the expectant mother a referral to a pediatric dentist for the baby.</a:t>
            </a:r>
          </a:p>
          <a:p>
            <a:pPr marL="454025" indent="-342900" eaLnBrk="1">
              <a:spcBef>
                <a:spcPts val="400"/>
              </a:spcBef>
              <a:spcAft>
                <a:spcPts val="600"/>
              </a:spcAft>
              <a:buClr>
                <a:srgbClr val="4F81BD"/>
              </a:buClr>
              <a:buSzPct val="100000"/>
              <a:buFont typeface="Arial" panose="020B0604020202020204" pitchFamily="34" charset="0"/>
              <a:buChar char="•"/>
              <a:defRPr/>
            </a:pPr>
            <a:r>
              <a:rPr lang="en-US" altLang="en-US" sz="2000" dirty="0">
                <a:solidFill>
                  <a:srgbClr val="24327B"/>
                </a:solidFill>
                <a:latin typeface="+mj-lt"/>
                <a:ea typeface="+mn-ea"/>
              </a:rPr>
              <a:t>To find a pediatric dentist for a newborn, an expectant mom can also visit </a:t>
            </a:r>
            <a:r>
              <a:rPr lang="en-US" altLang="en-US" sz="2000" b="1" dirty="0">
                <a:solidFill>
                  <a:srgbClr val="24327B"/>
                </a:solidFill>
                <a:latin typeface="+mj-lt"/>
                <a:ea typeface="+mn-ea"/>
              </a:rPr>
              <a:t>aapd.org</a:t>
            </a:r>
            <a:r>
              <a:rPr lang="en-US" altLang="en-US" sz="2000" dirty="0">
                <a:solidFill>
                  <a:srgbClr val="24327B"/>
                </a:solidFill>
                <a:latin typeface="+mj-lt"/>
                <a:ea typeface="+mn-ea"/>
              </a:rPr>
              <a:t>.</a:t>
            </a:r>
          </a:p>
          <a:p>
            <a:pPr eaLnBrk="1">
              <a:spcAft>
                <a:spcPts val="600"/>
              </a:spcAft>
              <a:buSzPct val="100000"/>
              <a:defRPr/>
            </a:pPr>
            <a:endParaRPr lang="en-US" altLang="en-US" sz="1600" dirty="0">
              <a:solidFill>
                <a:srgbClr val="24327B"/>
              </a:solidFill>
              <a:latin typeface="+mj-lt"/>
              <a:ea typeface="+mn-ea"/>
            </a:endParaRPr>
          </a:p>
        </p:txBody>
      </p:sp>
      <p:sp>
        <p:nvSpPr>
          <p:cNvPr id="4" name="Rectangle 2">
            <a:extLst>
              <a:ext uri="{FF2B5EF4-FFF2-40B4-BE49-F238E27FC236}">
                <a16:creationId xmlns:a16="http://schemas.microsoft.com/office/drawing/2014/main" xmlns="" id="{249F497C-9F5B-4326-8C83-15B6058FF574}"/>
              </a:ext>
            </a:extLst>
          </p:cNvPr>
          <p:cNvSpPr>
            <a:spLocks noChangeArrowheads="1"/>
          </p:cNvSpPr>
          <p:nvPr/>
        </p:nvSpPr>
        <p:spPr bwMode="auto">
          <a:xfrm>
            <a:off x="1295400" y="428625"/>
            <a:ext cx="6629400" cy="1019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Preparing for New Baby</a:t>
            </a:r>
            <a:endParaRPr lang="en-US" altLang="en-US" sz="40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xmlns="" id="{30486FC3-B0FF-4F3E-B883-52DB7E5EF5A3}"/>
              </a:ext>
            </a:extLst>
          </p:cNvPr>
          <p:cNvSpPr>
            <a:spLocks noChangeArrowheads="1"/>
          </p:cNvSpPr>
          <p:nvPr/>
        </p:nvSpPr>
        <p:spPr bwMode="auto">
          <a:xfrm>
            <a:off x="304800" y="1524000"/>
            <a:ext cx="8229600" cy="426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marL="9683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marL="136842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18256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2828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27400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197225" indent="-339725"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algn="ctr" eaLnBrk="1">
              <a:spcBef>
                <a:spcPts val="400"/>
              </a:spcBef>
              <a:spcAft>
                <a:spcPts val="600"/>
              </a:spcAft>
              <a:buClr>
                <a:srgbClr val="4F81BD"/>
              </a:buClr>
              <a:buSzPct val="100000"/>
              <a:defRPr/>
            </a:pPr>
            <a:r>
              <a:rPr lang="en-US" altLang="en-US" sz="3200" b="1" dirty="0">
                <a:solidFill>
                  <a:srgbClr val="24327B"/>
                </a:solidFill>
                <a:latin typeface="+mj-lt"/>
                <a:ea typeface="+mn-ea"/>
              </a:rPr>
              <a:t>Dental Home</a:t>
            </a:r>
            <a:endParaRPr lang="en-US" altLang="en-US" sz="800" b="1" dirty="0">
              <a:solidFill>
                <a:srgbClr val="24327B"/>
              </a:solidFill>
              <a:latin typeface="+mj-lt"/>
              <a:ea typeface="+mn-ea"/>
            </a:endParaRPr>
          </a:p>
          <a:p>
            <a:pPr marL="336550" lvl="1" indent="0" eaLnBrk="1">
              <a:spcBef>
                <a:spcPts val="0"/>
              </a:spcBef>
              <a:spcAft>
                <a:spcPts val="600"/>
              </a:spcAft>
              <a:buClr>
                <a:srgbClr val="1F497D"/>
              </a:buClr>
              <a:buSzPct val="85000"/>
              <a:defRPr/>
            </a:pPr>
            <a:endParaRPr lang="en-US" altLang="en-US" sz="300" dirty="0">
              <a:solidFill>
                <a:srgbClr val="24327B"/>
              </a:solidFill>
              <a:latin typeface="+mj-lt"/>
              <a:ea typeface="+mn-ea"/>
            </a:endParaRPr>
          </a:p>
          <a:p>
            <a:pPr marL="336550" lvl="1" indent="0" eaLnBrk="1">
              <a:spcBef>
                <a:spcPts val="0"/>
              </a:spcBef>
              <a:spcAft>
                <a:spcPts val="600"/>
              </a:spcAft>
              <a:buClr>
                <a:srgbClr val="1F497D"/>
              </a:buClr>
              <a:buSzPct val="85000"/>
              <a:defRPr/>
            </a:pPr>
            <a:r>
              <a:rPr lang="en-US" altLang="en-US" sz="2300" dirty="0">
                <a:solidFill>
                  <a:srgbClr val="24327B"/>
                </a:solidFill>
                <a:latin typeface="+mj-lt"/>
                <a:ea typeface="+mn-ea"/>
              </a:rPr>
              <a:t>To find a pediatric dentist for a new baby, an expectant mom can find a listing of pediatric dentists at: </a:t>
            </a:r>
            <a:r>
              <a:rPr lang="en-US" altLang="en-US" sz="2300" b="1" dirty="0">
                <a:solidFill>
                  <a:srgbClr val="24327B"/>
                </a:solidFill>
                <a:latin typeface="+mj-lt"/>
                <a:ea typeface="+mn-ea"/>
              </a:rPr>
              <a:t>aapd.org</a:t>
            </a:r>
            <a:r>
              <a:rPr lang="en-US" altLang="en-US" sz="2300" dirty="0">
                <a:solidFill>
                  <a:srgbClr val="24327B"/>
                </a:solidFill>
                <a:latin typeface="+mj-lt"/>
                <a:ea typeface="+mn-ea"/>
              </a:rPr>
              <a:t>, and then do the following:</a:t>
            </a:r>
          </a:p>
          <a:p>
            <a:pPr marL="917575" lvl="2" indent="-342900" eaLnBrk="1">
              <a:spcBef>
                <a:spcPts val="0"/>
              </a:spcBef>
              <a:spcAft>
                <a:spcPts val="600"/>
              </a:spcAft>
              <a:buClr>
                <a:srgbClr val="1F497D"/>
              </a:buClr>
              <a:buSzPct val="85000"/>
              <a:buFont typeface="Courier New" panose="02070309020205020404" pitchFamily="49" charset="0"/>
              <a:buChar char="o"/>
              <a:defRPr/>
            </a:pPr>
            <a:r>
              <a:rPr lang="en-US" altLang="en-US" sz="2300" dirty="0">
                <a:solidFill>
                  <a:srgbClr val="24327B"/>
                </a:solidFill>
                <a:latin typeface="+mj-lt"/>
                <a:ea typeface="+mn-ea"/>
              </a:rPr>
              <a:t>Call several pediatric dentists and ask if they are taking new patients;</a:t>
            </a:r>
          </a:p>
          <a:p>
            <a:pPr marL="917575" lvl="2" indent="-342900" eaLnBrk="1">
              <a:spcBef>
                <a:spcPts val="0"/>
              </a:spcBef>
              <a:spcAft>
                <a:spcPts val="600"/>
              </a:spcAft>
              <a:buClr>
                <a:srgbClr val="1F497D"/>
              </a:buClr>
              <a:buSzPct val="85000"/>
              <a:buFont typeface="Courier New" panose="02070309020205020404" pitchFamily="49" charset="0"/>
              <a:buChar char="o"/>
              <a:defRPr/>
            </a:pPr>
            <a:r>
              <a:rPr lang="en-US" altLang="en-US" sz="2300" dirty="0">
                <a:solidFill>
                  <a:srgbClr val="24327B"/>
                </a:solidFill>
                <a:latin typeface="+mj-lt"/>
                <a:ea typeface="+mn-ea"/>
              </a:rPr>
              <a:t>Ask the office policy concerning dental insurance and if they accept your insurance; and</a:t>
            </a:r>
          </a:p>
          <a:p>
            <a:pPr marL="917575" lvl="2" indent="-342900" eaLnBrk="1">
              <a:spcBef>
                <a:spcPts val="0"/>
              </a:spcBef>
              <a:spcAft>
                <a:spcPts val="600"/>
              </a:spcAft>
              <a:buClr>
                <a:srgbClr val="1F497D"/>
              </a:buClr>
              <a:buSzPct val="85000"/>
              <a:buFont typeface="Courier New" panose="02070309020205020404" pitchFamily="49" charset="0"/>
              <a:buChar char="o"/>
              <a:defRPr/>
            </a:pPr>
            <a:r>
              <a:rPr lang="en-US" altLang="en-US" sz="2300" dirty="0">
                <a:solidFill>
                  <a:srgbClr val="24327B"/>
                </a:solidFill>
                <a:latin typeface="+mj-lt"/>
                <a:ea typeface="+mn-ea"/>
              </a:rPr>
              <a:t>Ask for an office tour to meet the dentist and staff.</a:t>
            </a:r>
          </a:p>
          <a:p>
            <a:pPr marL="679450" lvl="1" indent="-342900" eaLnBrk="1">
              <a:spcBef>
                <a:spcPts val="0"/>
              </a:spcBef>
              <a:spcAft>
                <a:spcPts val="600"/>
              </a:spcAft>
              <a:buClr>
                <a:srgbClr val="1F497D"/>
              </a:buClr>
              <a:buSzPct val="85000"/>
              <a:buFont typeface="Arial" panose="020B0604020202020204" pitchFamily="34" charset="0"/>
              <a:buChar char="•"/>
              <a:defRPr/>
            </a:pPr>
            <a:endParaRPr lang="en-US" altLang="en-US" sz="2000" dirty="0">
              <a:solidFill>
                <a:srgbClr val="24327B"/>
              </a:solidFill>
              <a:latin typeface="+mj-lt"/>
              <a:ea typeface="+mn-ea"/>
            </a:endParaRPr>
          </a:p>
          <a:p>
            <a:pPr eaLnBrk="1">
              <a:spcAft>
                <a:spcPts val="600"/>
              </a:spcAft>
              <a:buSzPct val="100000"/>
              <a:defRPr/>
            </a:pPr>
            <a:endParaRPr lang="en-US" altLang="en-US" sz="1600" dirty="0">
              <a:solidFill>
                <a:srgbClr val="24327B"/>
              </a:solidFill>
              <a:latin typeface="+mj-lt"/>
              <a:ea typeface="+mn-ea"/>
            </a:endParaRPr>
          </a:p>
        </p:txBody>
      </p:sp>
      <p:sp>
        <p:nvSpPr>
          <p:cNvPr id="5" name="Rectangle 2">
            <a:extLst>
              <a:ext uri="{FF2B5EF4-FFF2-40B4-BE49-F238E27FC236}">
                <a16:creationId xmlns:a16="http://schemas.microsoft.com/office/drawing/2014/main" xmlns="" id="{57534585-B788-4258-8718-DD11A2BBBE1A}"/>
              </a:ext>
            </a:extLst>
          </p:cNvPr>
          <p:cNvSpPr>
            <a:spLocks noChangeArrowheads="1"/>
          </p:cNvSpPr>
          <p:nvPr/>
        </p:nvSpPr>
        <p:spPr bwMode="auto">
          <a:xfrm>
            <a:off x="1295400" y="428625"/>
            <a:ext cx="6629400" cy="1019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Preparing for New Baby</a:t>
            </a:r>
            <a:endParaRPr lang="en-US" altLang="en-US" sz="40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xmlns="" id="{75863F0E-3723-4AD2-B7B0-4EEF6519C7EB}"/>
              </a:ext>
            </a:extLst>
          </p:cNvPr>
          <p:cNvSpPr>
            <a:spLocks noChangeArrowheads="1"/>
          </p:cNvSpPr>
          <p:nvPr/>
        </p:nvSpPr>
        <p:spPr bwMode="auto">
          <a:xfrm>
            <a:off x="577850" y="2273300"/>
            <a:ext cx="8032750" cy="3898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9pPr>
          </a:lstStyle>
          <a:p>
            <a:pPr eaLnBrk="1">
              <a:spcBef>
                <a:spcPts val="400"/>
              </a:spcBef>
              <a:spcAft>
                <a:spcPts val="600"/>
              </a:spcAft>
              <a:buSzPct val="100000"/>
              <a:defRPr/>
            </a:pPr>
            <a:endParaRPr lang="en-US" altLang="en-US" sz="300" b="1" dirty="0">
              <a:solidFill>
                <a:srgbClr val="24327B"/>
              </a:solidFill>
              <a:latin typeface="+mj-lt"/>
              <a:ea typeface="+mn-ea"/>
            </a:endParaRPr>
          </a:p>
          <a:p>
            <a:pPr lvl="1" eaLnBrk="1">
              <a:spcBef>
                <a:spcPts val="325"/>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After delivery of the new baby, a new mom should continue brushing with fluoride toothpaste twice daily and flossing daily.</a:t>
            </a:r>
          </a:p>
          <a:p>
            <a:pPr marL="685800" lvl="2" eaLnBrk="1">
              <a:spcBef>
                <a:spcPts val="350"/>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This is still a critical time for optimal oral health.</a:t>
            </a:r>
          </a:p>
          <a:p>
            <a:pPr marL="685800" lvl="2" eaLnBrk="1">
              <a:spcBef>
                <a:spcPts val="350"/>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Good oral hygiene in the mom helps prevent the growth of cavity-forming bacteria in her mouth and diminishes any such bacteria she might pass to her new baby.</a:t>
            </a:r>
          </a:p>
        </p:txBody>
      </p:sp>
      <p:sp>
        <p:nvSpPr>
          <p:cNvPr id="61443" name="Rectangle 2">
            <a:extLst>
              <a:ext uri="{FF2B5EF4-FFF2-40B4-BE49-F238E27FC236}">
                <a16:creationId xmlns:a16="http://schemas.microsoft.com/office/drawing/2014/main" xmlns="" id="{3F16623D-121D-4232-8E43-670C91053864}"/>
              </a:ext>
            </a:extLst>
          </p:cNvPr>
          <p:cNvSpPr>
            <a:spLocks noChangeArrowheads="1"/>
          </p:cNvSpPr>
          <p:nvPr/>
        </p:nvSpPr>
        <p:spPr bwMode="auto">
          <a:xfrm>
            <a:off x="685800" y="914400"/>
            <a:ext cx="8153400" cy="1019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Postnatal Oral Health Care for </a:t>
            </a:r>
          </a:p>
          <a:p>
            <a:pPr algn="ctr" eaLnBrk="1">
              <a:lnSpc>
                <a:spcPct val="100000"/>
              </a:lnSpc>
              <a:spcBef>
                <a:spcPct val="0"/>
              </a:spcBef>
              <a:buClrTx/>
              <a:defRPr/>
            </a:pPr>
            <a:r>
              <a:rPr lang="en-US" altLang="en-US" sz="4000" b="1" dirty="0">
                <a:solidFill>
                  <a:srgbClr val="C00000"/>
                </a:solidFill>
                <a:latin typeface="+mj-lt"/>
                <a:ea typeface="+mn-ea"/>
              </a:rPr>
              <a:t>New Mom </a:t>
            </a:r>
            <a:endParaRPr lang="en-US" altLang="en-US" sz="40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xmlns="" id="{1D777A24-6808-4C8A-89F5-30958A9D2E94}"/>
              </a:ext>
            </a:extLst>
          </p:cNvPr>
          <p:cNvSpPr>
            <a:spLocks noChangeArrowheads="1"/>
          </p:cNvSpPr>
          <p:nvPr/>
        </p:nvSpPr>
        <p:spPr bwMode="auto">
          <a:xfrm>
            <a:off x="392113" y="1708150"/>
            <a:ext cx="8359775" cy="2484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buSzPct val="100000"/>
            </a:pPr>
            <a:endParaRPr lang="en-US" altLang="en-US">
              <a:solidFill>
                <a:srgbClr val="24327B"/>
              </a:solidFill>
              <a:latin typeface="Book Antiqua" panose="02040602050305030304" pitchFamily="18" charset="0"/>
            </a:endParaRPr>
          </a:p>
        </p:txBody>
      </p:sp>
      <p:sp>
        <p:nvSpPr>
          <p:cNvPr id="5" name="TextBox 4">
            <a:extLst>
              <a:ext uri="{FF2B5EF4-FFF2-40B4-BE49-F238E27FC236}">
                <a16:creationId xmlns:a16="http://schemas.microsoft.com/office/drawing/2014/main" xmlns="" id="{160669FE-08F2-4F1E-BEBE-9549966C2709}"/>
              </a:ext>
            </a:extLst>
          </p:cNvPr>
          <p:cNvSpPr txBox="1"/>
          <p:nvPr/>
        </p:nvSpPr>
        <p:spPr>
          <a:xfrm>
            <a:off x="533400" y="2052638"/>
            <a:ext cx="8382000" cy="4064000"/>
          </a:xfrm>
          <a:prstGeom prst="rect">
            <a:avLst/>
          </a:prstGeom>
          <a:noFill/>
        </p:spPr>
        <p:txBody>
          <a:bodyPr>
            <a:spAutoFit/>
          </a:bodyPr>
          <a:lstStyle/>
          <a:p>
            <a:pPr marL="678752" lvl="1" indent="-342900" eaLnBrk="1" hangingPunct="1">
              <a:spcAft>
                <a:spcPts val="600"/>
              </a:spcAft>
              <a:buFont typeface="Arial" panose="020B0604020202020204" pitchFamily="34" charset="0"/>
              <a:buChar char="•"/>
              <a:defRPr/>
            </a:pPr>
            <a:r>
              <a:rPr lang="en-US" altLang="en-US" sz="2200" dirty="0">
                <a:solidFill>
                  <a:srgbClr val="24327B"/>
                </a:solidFill>
                <a:latin typeface="+mj-lt"/>
                <a:ea typeface="+mn-ea"/>
                <a:cs typeface="+mn-cs"/>
              </a:rPr>
              <a:t>The time before baby teeth erupt is a critical time.</a:t>
            </a:r>
          </a:p>
          <a:p>
            <a:pPr marL="678752" lvl="1" indent="-342900" eaLnBrk="1" hangingPunct="1">
              <a:spcAft>
                <a:spcPts val="600"/>
              </a:spcAft>
              <a:buFont typeface="Arial" panose="020B0604020202020204" pitchFamily="34" charset="0"/>
              <a:buChar char="•"/>
              <a:defRPr/>
            </a:pPr>
            <a:r>
              <a:rPr lang="en-US" altLang="en-US" sz="2200" dirty="0">
                <a:solidFill>
                  <a:srgbClr val="24327B"/>
                </a:solidFill>
                <a:cs typeface="+mn-cs"/>
              </a:rPr>
              <a:t>Oral hygiene for the baby, before teeth erupt, will help prevent bacteria from colonizing early in the mouth.</a:t>
            </a:r>
          </a:p>
          <a:p>
            <a:pPr marL="678752" lvl="1" indent="-342900" eaLnBrk="1" hangingPunct="1">
              <a:spcAft>
                <a:spcPts val="600"/>
              </a:spcAft>
              <a:buFont typeface="Arial" panose="020B0604020202020204" pitchFamily="34" charset="0"/>
              <a:buChar char="•"/>
              <a:defRPr/>
            </a:pPr>
            <a:r>
              <a:rPr lang="en-US" altLang="en-US" sz="2200" dirty="0">
                <a:solidFill>
                  <a:srgbClr val="24327B"/>
                </a:solidFill>
                <a:cs typeface="+mn-cs"/>
              </a:rPr>
              <a:t>This will help reduce the risk of dental decay developing once the teeth erupt.</a:t>
            </a:r>
          </a:p>
          <a:p>
            <a:pPr marL="678752" lvl="1" indent="-342900" eaLnBrk="1" hangingPunct="1">
              <a:spcAft>
                <a:spcPts val="600"/>
              </a:spcAft>
              <a:buFont typeface="Arial" panose="020B0604020202020204" pitchFamily="34" charset="0"/>
              <a:buChar char="•"/>
              <a:defRPr/>
            </a:pPr>
            <a:r>
              <a:rPr lang="en-US" altLang="en-US" sz="2200" dirty="0">
                <a:solidFill>
                  <a:srgbClr val="24327B"/>
                </a:solidFill>
                <a:latin typeface="+mj-lt"/>
                <a:ea typeface="+mn-ea"/>
                <a:cs typeface="+mn-cs"/>
              </a:rPr>
              <a:t>Wiping a baby’s mouth out daily helps to get baby and parent used to cleansing the oral cavity.</a:t>
            </a:r>
          </a:p>
          <a:p>
            <a:pPr marL="678752" lvl="1" indent="-342900" eaLnBrk="1" hangingPunct="1">
              <a:spcAft>
                <a:spcPts val="600"/>
              </a:spcAft>
              <a:buFont typeface="Arial" panose="020B0604020202020204" pitchFamily="34" charset="0"/>
              <a:buChar char="•"/>
              <a:defRPr/>
            </a:pPr>
            <a:r>
              <a:rPr lang="en-US" altLang="en-US" sz="2200" dirty="0">
                <a:solidFill>
                  <a:srgbClr val="24327B"/>
                </a:solidFill>
                <a:latin typeface="+mj-lt"/>
                <a:ea typeface="+mn-ea"/>
                <a:cs typeface="+mn-cs"/>
              </a:rPr>
              <a:t>In addition to routine cleaning, cleaning should also be done after each feeding.</a:t>
            </a:r>
          </a:p>
          <a:p>
            <a:pPr marL="678752" lvl="1" indent="-342900" eaLnBrk="1" hangingPunct="1">
              <a:spcAft>
                <a:spcPts val="600"/>
              </a:spcAft>
              <a:buFont typeface="Arial" panose="020B0604020202020204" pitchFamily="34" charset="0"/>
              <a:buChar char="•"/>
              <a:defRPr/>
            </a:pPr>
            <a:r>
              <a:rPr lang="en-US" altLang="en-US" sz="2200" dirty="0">
                <a:solidFill>
                  <a:srgbClr val="24327B"/>
                </a:solidFill>
                <a:latin typeface="+mj-lt"/>
                <a:ea typeface="+mn-ea"/>
                <a:cs typeface="+mn-cs"/>
              </a:rPr>
              <a:t>Also, clean the pacifier.</a:t>
            </a:r>
          </a:p>
          <a:p>
            <a:pPr marL="335852" lvl="1" indent="0" eaLnBrk="1" hangingPunct="1">
              <a:spcAft>
                <a:spcPts val="600"/>
              </a:spcAft>
              <a:defRPr/>
            </a:pPr>
            <a:r>
              <a:rPr lang="en-US" altLang="en-US" sz="800" dirty="0">
                <a:solidFill>
                  <a:srgbClr val="24327B"/>
                </a:solidFill>
                <a:latin typeface="+mj-lt"/>
                <a:ea typeface="+mn-ea"/>
                <a:cs typeface="+mn-cs"/>
              </a:rPr>
              <a:t> </a:t>
            </a:r>
          </a:p>
        </p:txBody>
      </p:sp>
      <p:sp>
        <p:nvSpPr>
          <p:cNvPr id="6" name="Rectangle 2">
            <a:extLst>
              <a:ext uri="{FF2B5EF4-FFF2-40B4-BE49-F238E27FC236}">
                <a16:creationId xmlns:a16="http://schemas.microsoft.com/office/drawing/2014/main" xmlns="" id="{5F731A0D-DEB0-4FB9-B55B-CE73EC39EEC0}"/>
              </a:ext>
            </a:extLst>
          </p:cNvPr>
          <p:cNvSpPr>
            <a:spLocks noChangeArrowheads="1"/>
          </p:cNvSpPr>
          <p:nvPr/>
        </p:nvSpPr>
        <p:spPr bwMode="auto">
          <a:xfrm>
            <a:off x="1447800" y="685800"/>
            <a:ext cx="66294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Oral Health Care for Infant </a:t>
            </a:r>
          </a:p>
          <a:p>
            <a:pPr algn="ctr" eaLnBrk="1">
              <a:lnSpc>
                <a:spcPct val="100000"/>
              </a:lnSpc>
              <a:spcBef>
                <a:spcPct val="0"/>
              </a:spcBef>
              <a:buClrTx/>
              <a:defRPr/>
            </a:pPr>
            <a:r>
              <a:rPr lang="en-US" altLang="en-US" b="1" dirty="0">
                <a:solidFill>
                  <a:srgbClr val="C00000"/>
                </a:solidFill>
                <a:latin typeface="+mj-lt"/>
                <a:ea typeface="+mn-ea"/>
              </a:rPr>
              <a:t>Before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xmlns="" id="{8CA35393-BDD0-448B-AF3D-72676E279191}"/>
              </a:ext>
            </a:extLst>
          </p:cNvPr>
          <p:cNvSpPr>
            <a:spLocks noChangeArrowheads="1"/>
          </p:cNvSpPr>
          <p:nvPr/>
        </p:nvSpPr>
        <p:spPr bwMode="auto">
          <a:xfrm>
            <a:off x="342900" y="1447800"/>
            <a:ext cx="8458200" cy="441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eaLnBrk="1">
              <a:spcBef>
                <a:spcPts val="400"/>
              </a:spcBef>
              <a:spcAft>
                <a:spcPts val="600"/>
              </a:spcAft>
              <a:buClr>
                <a:srgbClr val="4F81BD"/>
              </a:buClr>
              <a:buSzPct val="100000"/>
              <a:defRPr/>
            </a:pPr>
            <a:r>
              <a:rPr lang="en-US" altLang="en-US" sz="2800" b="1" dirty="0">
                <a:solidFill>
                  <a:srgbClr val="24327B"/>
                </a:solidFill>
                <a:latin typeface="+mj-lt"/>
                <a:ea typeface="+mn-ea"/>
              </a:rPr>
              <a:t>    </a:t>
            </a:r>
            <a:r>
              <a:rPr lang="en-US" altLang="en-US" sz="2800" b="1" u="sng" dirty="0">
                <a:solidFill>
                  <a:srgbClr val="24327B"/>
                </a:solidFill>
                <a:latin typeface="+mj-lt"/>
                <a:ea typeface="+mn-ea"/>
              </a:rPr>
              <a:t>Oral hygiene</a:t>
            </a:r>
            <a:r>
              <a:rPr lang="en-US" altLang="en-US" sz="2800" b="1" dirty="0">
                <a:solidFill>
                  <a:srgbClr val="24327B"/>
                </a:solidFill>
                <a:latin typeface="+mj-lt"/>
                <a:ea typeface="+mn-ea"/>
              </a:rPr>
              <a:t> for a baby with teeth</a:t>
            </a:r>
          </a:p>
          <a:p>
            <a:pPr marL="111125" eaLnBrk="1">
              <a:spcBef>
                <a:spcPts val="400"/>
              </a:spcBef>
              <a:spcAft>
                <a:spcPts val="600"/>
              </a:spcAft>
              <a:buClr>
                <a:srgbClr val="4F81BD"/>
              </a:buClr>
              <a:buSzPct val="100000"/>
              <a:defRPr/>
            </a:pPr>
            <a:endParaRPr lang="en-US" altLang="en-US" sz="800" b="1" dirty="0">
              <a:solidFill>
                <a:srgbClr val="24327B"/>
              </a:solidFill>
              <a:latin typeface="+mj-lt"/>
              <a:ea typeface="+mn-ea"/>
            </a:endParaRPr>
          </a:p>
          <a:p>
            <a:pPr marL="574675" lvl="2" indent="0" eaLnBrk="1">
              <a:spcBef>
                <a:spcPts val="350"/>
              </a:spcBef>
              <a:spcAft>
                <a:spcPts val="600"/>
              </a:spcAft>
              <a:buClr>
                <a:srgbClr val="1F497D"/>
              </a:buClr>
              <a:buSzPct val="85000"/>
              <a:defRPr/>
            </a:pPr>
            <a:r>
              <a:rPr lang="en-US" altLang="en-US" sz="2200" dirty="0">
                <a:solidFill>
                  <a:srgbClr val="24327B"/>
                </a:solidFill>
                <a:latin typeface="+mj-lt"/>
                <a:ea typeface="+mn-ea"/>
              </a:rPr>
              <a:t>With the </a:t>
            </a:r>
            <a:r>
              <a:rPr lang="en-US" altLang="en-US" sz="2200" u="sng" dirty="0">
                <a:solidFill>
                  <a:srgbClr val="24327B"/>
                </a:solidFill>
                <a:latin typeface="+mj-lt"/>
                <a:ea typeface="+mn-ea"/>
              </a:rPr>
              <a:t>eruption of the 1</a:t>
            </a:r>
            <a:r>
              <a:rPr lang="en-US" altLang="en-US" sz="2200" u="sng" baseline="30000" dirty="0">
                <a:solidFill>
                  <a:srgbClr val="24327B"/>
                </a:solidFill>
                <a:latin typeface="+mj-lt"/>
                <a:ea typeface="+mn-ea"/>
              </a:rPr>
              <a:t>st</a:t>
            </a:r>
            <a:r>
              <a:rPr lang="en-US" altLang="en-US" sz="2200" u="sng" dirty="0">
                <a:solidFill>
                  <a:srgbClr val="24327B"/>
                </a:solidFill>
                <a:latin typeface="+mj-lt"/>
                <a:ea typeface="+mn-ea"/>
              </a:rPr>
              <a:t> baby tooth</a:t>
            </a:r>
            <a:r>
              <a:rPr lang="en-US" altLang="en-US" sz="2200" dirty="0">
                <a:solidFill>
                  <a:srgbClr val="24327B"/>
                </a:solidFill>
                <a:latin typeface="+mj-lt"/>
                <a:ea typeface="+mn-ea"/>
              </a:rPr>
              <a:t>:</a:t>
            </a:r>
          </a:p>
          <a:p>
            <a:pPr lvl="2" eaLnBrk="1">
              <a:spcBef>
                <a:spcPts val="350"/>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A mom should switch from wiping the baby’s mouth out with an infant washcloth to using a toothbrush for oral hygiene;</a:t>
            </a:r>
          </a:p>
          <a:p>
            <a:pPr lvl="2" eaLnBrk="1">
              <a:spcBef>
                <a:spcPts val="350"/>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Brush teeth, gums, cheeks and tongue;</a:t>
            </a:r>
          </a:p>
          <a:p>
            <a:pPr lvl="2" eaLnBrk="1">
              <a:spcBef>
                <a:spcPts val="350"/>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Routine brushing is twice a day – morning and last thing before bed</a:t>
            </a:r>
            <a:r>
              <a:rPr lang="en-US" altLang="en-US" sz="2200" dirty="0">
                <a:solidFill>
                  <a:srgbClr val="24327B"/>
                </a:solidFill>
              </a:rPr>
              <a:t>; and</a:t>
            </a:r>
          </a:p>
          <a:p>
            <a:pPr lvl="2" eaLnBrk="1">
              <a:spcBef>
                <a:spcPts val="350"/>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Also, should try to brush after each feeding.</a:t>
            </a:r>
          </a:p>
          <a:p>
            <a:pPr lvl="2" eaLnBrk="1">
              <a:spcBef>
                <a:spcPts val="350"/>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As soon as there are any teeth that touch each other, </a:t>
            </a:r>
          </a:p>
          <a:p>
            <a:pPr lvl="2" eaLnBrk="1">
              <a:spcBef>
                <a:spcPts val="350"/>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it is recommended to begin flossing </a:t>
            </a:r>
          </a:p>
          <a:p>
            <a:pPr eaLnBrk="1">
              <a:buSzPct val="100000"/>
              <a:defRPr/>
            </a:pPr>
            <a:endParaRPr lang="en-US" altLang="en-US" dirty="0">
              <a:solidFill>
                <a:srgbClr val="24327B"/>
              </a:solidFill>
              <a:latin typeface="+mj-lt"/>
              <a:ea typeface="+mn-ea"/>
            </a:endParaRPr>
          </a:p>
        </p:txBody>
      </p:sp>
      <p:sp>
        <p:nvSpPr>
          <p:cNvPr id="4" name="Rectangle 2">
            <a:extLst>
              <a:ext uri="{FF2B5EF4-FFF2-40B4-BE49-F238E27FC236}">
                <a16:creationId xmlns:a16="http://schemas.microsoft.com/office/drawing/2014/main" xmlns="" id="{5BFD7EC8-6D42-4136-91CC-92A1A0D733B6}"/>
              </a:ext>
            </a:extLst>
          </p:cNvPr>
          <p:cNvSpPr>
            <a:spLocks noChangeArrowheads="1"/>
          </p:cNvSpPr>
          <p:nvPr/>
        </p:nvSpPr>
        <p:spPr bwMode="auto">
          <a:xfrm>
            <a:off x="1371600" y="228600"/>
            <a:ext cx="66294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Oral Health Care for Infant </a:t>
            </a:r>
          </a:p>
          <a:p>
            <a:pPr algn="ctr" eaLnBrk="1">
              <a:lnSpc>
                <a:spcPct val="100000"/>
              </a:lnSpc>
              <a:spcBef>
                <a:spcPct val="0"/>
              </a:spcBef>
              <a:buClrTx/>
              <a:defRPr/>
            </a:pPr>
            <a:r>
              <a:rPr lang="en-US" altLang="en-US" b="1" dirty="0">
                <a:solidFill>
                  <a:srgbClr val="C00000"/>
                </a:solidFill>
                <a:latin typeface="+mj-lt"/>
                <a:ea typeface="+mn-ea"/>
              </a:rPr>
              <a:t>With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xmlns="" id="{371152F5-6EF3-450B-8F1E-6B7F653C546E}"/>
              </a:ext>
            </a:extLst>
          </p:cNvPr>
          <p:cNvSpPr>
            <a:spLocks noChangeArrowheads="1"/>
          </p:cNvSpPr>
          <p:nvPr/>
        </p:nvSpPr>
        <p:spPr bwMode="auto">
          <a:xfrm>
            <a:off x="1828800" y="1066800"/>
            <a:ext cx="5713413"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b"/>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00000"/>
              </a:lnSpc>
              <a:spcBef>
                <a:spcPct val="0"/>
              </a:spcBef>
              <a:buClrTx/>
              <a:buFontTx/>
              <a:buNone/>
            </a:pPr>
            <a:r>
              <a:rPr lang="en-US" altLang="en-US" sz="4000" b="1">
                <a:solidFill>
                  <a:srgbClr val="24327B"/>
                </a:solidFill>
              </a:rPr>
              <a:t>MAJOR TOPICS</a:t>
            </a:r>
          </a:p>
        </p:txBody>
      </p:sp>
      <p:sp>
        <p:nvSpPr>
          <p:cNvPr id="6147" name="Rectangle 2">
            <a:extLst>
              <a:ext uri="{FF2B5EF4-FFF2-40B4-BE49-F238E27FC236}">
                <a16:creationId xmlns:a16="http://schemas.microsoft.com/office/drawing/2014/main" xmlns="" id="{380962C0-98DF-4D25-824B-D11EC353830C}"/>
              </a:ext>
            </a:extLst>
          </p:cNvPr>
          <p:cNvSpPr>
            <a:spLocks noChangeArrowheads="1"/>
          </p:cNvSpPr>
          <p:nvPr/>
        </p:nvSpPr>
        <p:spPr bwMode="auto">
          <a:xfrm>
            <a:off x="1981200" y="1905000"/>
            <a:ext cx="5715000" cy="3667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 tIns="45000" rIns="45720" bIns="45000"/>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marL="342900" indent="-342900" eaLnBrk="1">
              <a:lnSpc>
                <a:spcPct val="100000"/>
              </a:lnSpc>
              <a:spcBef>
                <a:spcPct val="0"/>
              </a:spcBef>
              <a:spcAft>
                <a:spcPts val="1200"/>
              </a:spcAft>
              <a:buClrTx/>
              <a:buFont typeface="Arial" panose="020B0604020202020204" pitchFamily="34" charset="0"/>
              <a:buChar char="•"/>
              <a:defRPr/>
            </a:pPr>
            <a:r>
              <a:rPr lang="en-US" altLang="en-US" sz="2800" b="1" dirty="0">
                <a:solidFill>
                  <a:srgbClr val="24327B"/>
                </a:solidFill>
                <a:latin typeface="+mn-lt"/>
                <a:ea typeface="+mn-ea"/>
              </a:rPr>
              <a:t>Pregnancy and Oral Health</a:t>
            </a:r>
          </a:p>
          <a:p>
            <a:pPr marL="342900" indent="-342900" eaLnBrk="1">
              <a:lnSpc>
                <a:spcPct val="100000"/>
              </a:lnSpc>
              <a:spcBef>
                <a:spcPct val="0"/>
              </a:spcBef>
              <a:spcAft>
                <a:spcPts val="1200"/>
              </a:spcAft>
              <a:buClrTx/>
              <a:buFont typeface="Arial" panose="020B0604020202020204" pitchFamily="34" charset="0"/>
              <a:buChar char="•"/>
              <a:defRPr/>
            </a:pPr>
            <a:r>
              <a:rPr lang="en-US" altLang="en-US" sz="2800" b="1" dirty="0">
                <a:solidFill>
                  <a:srgbClr val="24327B"/>
                </a:solidFill>
                <a:latin typeface="+mn-lt"/>
                <a:ea typeface="+mn-ea"/>
              </a:rPr>
              <a:t>Oral Hygiene</a:t>
            </a:r>
          </a:p>
          <a:p>
            <a:pPr marL="342900" indent="-342900" eaLnBrk="1">
              <a:lnSpc>
                <a:spcPct val="100000"/>
              </a:lnSpc>
              <a:spcBef>
                <a:spcPct val="0"/>
              </a:spcBef>
              <a:spcAft>
                <a:spcPts val="1200"/>
              </a:spcAft>
              <a:buClrTx/>
              <a:buFont typeface="Arial" panose="020B0604020202020204" pitchFamily="34" charset="0"/>
              <a:buChar char="•"/>
              <a:defRPr/>
            </a:pPr>
            <a:r>
              <a:rPr lang="en-US" altLang="en-US" sz="2800" b="1" dirty="0">
                <a:solidFill>
                  <a:srgbClr val="24327B"/>
                </a:solidFill>
                <a:latin typeface="+mn-lt"/>
                <a:ea typeface="+mn-ea"/>
              </a:rPr>
              <a:t>Fluoride</a:t>
            </a:r>
          </a:p>
          <a:p>
            <a:pPr marL="342900" indent="-342900" eaLnBrk="1">
              <a:lnSpc>
                <a:spcPct val="100000"/>
              </a:lnSpc>
              <a:spcBef>
                <a:spcPct val="0"/>
              </a:spcBef>
              <a:spcAft>
                <a:spcPts val="1200"/>
              </a:spcAft>
              <a:buClrTx/>
              <a:buFont typeface="Arial" panose="020B0604020202020204" pitchFamily="34" charset="0"/>
              <a:buChar char="•"/>
              <a:defRPr/>
            </a:pPr>
            <a:r>
              <a:rPr lang="en-US" altLang="en-US" sz="2800" b="1" dirty="0">
                <a:solidFill>
                  <a:srgbClr val="24327B"/>
                </a:solidFill>
                <a:latin typeface="+mn-lt"/>
                <a:ea typeface="+mn-ea"/>
              </a:rPr>
              <a:t>Dental Home</a:t>
            </a:r>
          </a:p>
          <a:p>
            <a:pPr marL="342900" indent="-342900" eaLnBrk="1">
              <a:lnSpc>
                <a:spcPct val="100000"/>
              </a:lnSpc>
              <a:spcBef>
                <a:spcPct val="0"/>
              </a:spcBef>
              <a:spcAft>
                <a:spcPts val="1200"/>
              </a:spcAft>
              <a:buClrTx/>
              <a:buFont typeface="Arial" panose="020B0604020202020204" pitchFamily="34" charset="0"/>
              <a:buChar char="•"/>
              <a:defRPr/>
            </a:pPr>
            <a:r>
              <a:rPr lang="en-US" altLang="en-US" sz="2800" b="1" dirty="0">
                <a:solidFill>
                  <a:srgbClr val="24327B"/>
                </a:solidFill>
                <a:latin typeface="+mn-lt"/>
                <a:ea typeface="+mn-ea"/>
              </a:rPr>
              <a:t>Nutrition</a:t>
            </a:r>
          </a:p>
          <a:p>
            <a:pPr marL="342900" indent="-342900" eaLnBrk="1">
              <a:lnSpc>
                <a:spcPct val="100000"/>
              </a:lnSpc>
              <a:spcBef>
                <a:spcPct val="0"/>
              </a:spcBef>
              <a:spcAft>
                <a:spcPts val="1200"/>
              </a:spcAft>
              <a:buClrTx/>
              <a:buFont typeface="Arial" panose="020B0604020202020204" pitchFamily="34" charset="0"/>
              <a:buChar char="•"/>
              <a:defRPr/>
            </a:pPr>
            <a:r>
              <a:rPr lang="en-US" altLang="en-US" sz="2800" b="1" dirty="0">
                <a:solidFill>
                  <a:srgbClr val="24327B"/>
                </a:solidFill>
                <a:latin typeface="+mn-lt"/>
                <a:ea typeface="+mn-ea"/>
              </a:rPr>
              <a:t>Oral Habits</a:t>
            </a:r>
          </a:p>
          <a:p>
            <a:pPr marL="342900" indent="-342900" eaLnBrk="1">
              <a:lnSpc>
                <a:spcPct val="100000"/>
              </a:lnSpc>
              <a:spcBef>
                <a:spcPct val="0"/>
              </a:spcBef>
              <a:spcAft>
                <a:spcPts val="1200"/>
              </a:spcAft>
              <a:buClrTx/>
              <a:buFont typeface="Arial" panose="020B0604020202020204" pitchFamily="34" charset="0"/>
              <a:buChar char="•"/>
              <a:defRPr/>
            </a:pPr>
            <a:r>
              <a:rPr lang="en-US" altLang="en-US" sz="2800" b="1" dirty="0">
                <a:solidFill>
                  <a:srgbClr val="24327B"/>
                </a:solidFill>
                <a:latin typeface="+mn-lt"/>
                <a:ea typeface="+mn-ea"/>
              </a:rPr>
              <a:t>Importance of Baby Teeth	</a:t>
            </a:r>
            <a:endParaRPr lang="en-US" altLang="en-US" sz="2800" dirty="0">
              <a:solidFill>
                <a:srgbClr val="24327B"/>
              </a:solidFill>
              <a:latin typeface="+mn-lt"/>
              <a:ea typeface="+mn-ea"/>
            </a:endParaRPr>
          </a:p>
        </p:txBody>
      </p:sp>
      <p:pic>
        <p:nvPicPr>
          <p:cNvPr id="10244" name="Picture 4">
            <a:extLst>
              <a:ext uri="{FF2B5EF4-FFF2-40B4-BE49-F238E27FC236}">
                <a16:creationId xmlns:a16="http://schemas.microsoft.com/office/drawing/2014/main" xmlns="" id="{CB8AB820-F73C-48BD-820B-B84F60E62A7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238" y="5732463"/>
            <a:ext cx="844550" cy="885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xmlns="" id="{11DA6ACE-5744-4F85-A5F2-CC14AB060625}"/>
              </a:ext>
            </a:extLst>
          </p:cNvPr>
          <p:cNvSpPr>
            <a:spLocks noChangeArrowheads="1"/>
          </p:cNvSpPr>
          <p:nvPr/>
        </p:nvSpPr>
        <p:spPr bwMode="auto">
          <a:xfrm>
            <a:off x="228600" y="2133600"/>
            <a:ext cx="8077200" cy="441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eaLnBrk="1">
              <a:spcBef>
                <a:spcPts val="400"/>
              </a:spcBef>
              <a:spcAft>
                <a:spcPts val="600"/>
              </a:spcAft>
              <a:buClr>
                <a:srgbClr val="4F81BD"/>
              </a:buClr>
              <a:buSzPct val="100000"/>
              <a:defRPr/>
            </a:pPr>
            <a:r>
              <a:rPr lang="en-US" altLang="en-US" sz="2800" b="1" dirty="0">
                <a:solidFill>
                  <a:srgbClr val="24327B"/>
                </a:solidFill>
                <a:latin typeface="+mj-lt"/>
                <a:ea typeface="+mn-ea"/>
              </a:rPr>
              <a:t>    </a:t>
            </a:r>
            <a:r>
              <a:rPr lang="en-US" altLang="en-US" sz="2800" b="1" u="sng" dirty="0">
                <a:solidFill>
                  <a:srgbClr val="24327B"/>
                </a:solidFill>
                <a:latin typeface="+mj-lt"/>
                <a:ea typeface="+mn-ea"/>
              </a:rPr>
              <a:t>Oral hygiene</a:t>
            </a:r>
            <a:r>
              <a:rPr lang="en-US" altLang="en-US" sz="2800" b="1" dirty="0">
                <a:solidFill>
                  <a:srgbClr val="24327B"/>
                </a:solidFill>
                <a:latin typeface="+mj-lt"/>
                <a:ea typeface="+mn-ea"/>
              </a:rPr>
              <a:t> for a baby with teeth</a:t>
            </a:r>
          </a:p>
          <a:p>
            <a:pPr marL="111125" eaLnBrk="1">
              <a:spcBef>
                <a:spcPts val="400"/>
              </a:spcBef>
              <a:spcAft>
                <a:spcPts val="600"/>
              </a:spcAft>
              <a:buClr>
                <a:srgbClr val="4F81BD"/>
              </a:buClr>
              <a:buSzPct val="100000"/>
              <a:defRPr/>
            </a:pPr>
            <a:endParaRPr lang="en-US" altLang="en-US" sz="800" b="1" dirty="0">
              <a:solidFill>
                <a:srgbClr val="24327B"/>
              </a:solidFill>
              <a:latin typeface="+mj-lt"/>
              <a:ea typeface="+mn-ea"/>
            </a:endParaRPr>
          </a:p>
          <a:p>
            <a:pPr lvl="2" eaLnBrk="1">
              <a:spcBef>
                <a:spcPts val="350"/>
              </a:spcBef>
              <a:spcAft>
                <a:spcPts val="600"/>
              </a:spcAft>
              <a:buClr>
                <a:srgbClr val="1F497D"/>
              </a:buClr>
              <a:buSzPct val="85000"/>
              <a:buFont typeface="Arial" panose="020B0604020202020204" pitchFamily="34" charset="0"/>
              <a:buChar char="•"/>
              <a:defRPr/>
            </a:pPr>
            <a:r>
              <a:rPr lang="en-US" altLang="en-US" sz="2100" dirty="0">
                <a:solidFill>
                  <a:srgbClr val="24327B"/>
                </a:solidFill>
                <a:latin typeface="+mj-lt"/>
                <a:ea typeface="+mn-ea"/>
              </a:rPr>
              <a:t>A parent should brush a child’s teeth while the child is gaining the manual dexterity to brush on his/her own teeth.</a:t>
            </a:r>
          </a:p>
          <a:p>
            <a:pPr lvl="2" eaLnBrk="1">
              <a:spcBef>
                <a:spcPts val="350"/>
              </a:spcBef>
              <a:spcAft>
                <a:spcPts val="600"/>
              </a:spcAft>
              <a:buClr>
                <a:srgbClr val="1F497D"/>
              </a:buClr>
              <a:buSzPct val="85000"/>
              <a:buFont typeface="Arial" panose="020B0604020202020204" pitchFamily="34" charset="0"/>
              <a:buChar char="•"/>
              <a:defRPr/>
            </a:pPr>
            <a:r>
              <a:rPr lang="en-US" altLang="en-US" sz="2100" dirty="0">
                <a:solidFill>
                  <a:srgbClr val="24327B"/>
                </a:solidFill>
                <a:latin typeface="+mj-lt"/>
                <a:ea typeface="+mn-ea"/>
              </a:rPr>
              <a:t>Children frequently start trying to brush their own teeth at about the same time they start trying to cut their food with a knife and fork.</a:t>
            </a:r>
          </a:p>
          <a:p>
            <a:pPr lvl="2" eaLnBrk="1">
              <a:spcBef>
                <a:spcPts val="350"/>
              </a:spcBef>
              <a:spcAft>
                <a:spcPts val="600"/>
              </a:spcAft>
              <a:buClr>
                <a:srgbClr val="1F497D"/>
              </a:buClr>
              <a:buSzPct val="85000"/>
              <a:buFont typeface="Arial" panose="020B0604020202020204" pitchFamily="34" charset="0"/>
              <a:buChar char="•"/>
              <a:defRPr/>
            </a:pPr>
            <a:r>
              <a:rPr lang="en-US" altLang="en-US" sz="2100" dirty="0">
                <a:solidFill>
                  <a:srgbClr val="24327B"/>
                </a:solidFill>
                <a:latin typeface="+mj-lt"/>
                <a:ea typeface="+mn-ea"/>
              </a:rPr>
              <a:t>Regardless of how soon a child appears to be brushing well, a parent should continue to brush the child’s teeth with fluoridated toothpaste until age 6-7 years.</a:t>
            </a:r>
          </a:p>
          <a:p>
            <a:pPr eaLnBrk="1">
              <a:buSzPct val="100000"/>
              <a:defRPr/>
            </a:pPr>
            <a:endParaRPr lang="en-US" altLang="en-US" dirty="0">
              <a:solidFill>
                <a:srgbClr val="24327B"/>
              </a:solidFill>
              <a:latin typeface="+mj-lt"/>
              <a:ea typeface="+mn-ea"/>
            </a:endParaRPr>
          </a:p>
        </p:txBody>
      </p:sp>
      <p:sp>
        <p:nvSpPr>
          <p:cNvPr id="4" name="Rectangle 2">
            <a:extLst>
              <a:ext uri="{FF2B5EF4-FFF2-40B4-BE49-F238E27FC236}">
                <a16:creationId xmlns:a16="http://schemas.microsoft.com/office/drawing/2014/main" xmlns="" id="{7520C4EF-28B7-4BC6-ABE2-5C547CDAD25E}"/>
              </a:ext>
            </a:extLst>
          </p:cNvPr>
          <p:cNvSpPr>
            <a:spLocks noChangeArrowheads="1"/>
          </p:cNvSpPr>
          <p:nvPr/>
        </p:nvSpPr>
        <p:spPr bwMode="auto">
          <a:xfrm>
            <a:off x="1447800" y="685800"/>
            <a:ext cx="66294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Oral Health Care for Infant </a:t>
            </a:r>
          </a:p>
          <a:p>
            <a:pPr algn="ctr" eaLnBrk="1">
              <a:lnSpc>
                <a:spcPct val="100000"/>
              </a:lnSpc>
              <a:spcBef>
                <a:spcPct val="0"/>
              </a:spcBef>
              <a:buClrTx/>
              <a:defRPr/>
            </a:pPr>
            <a:r>
              <a:rPr lang="en-US" altLang="en-US" b="1" dirty="0">
                <a:solidFill>
                  <a:srgbClr val="C00000"/>
                </a:solidFill>
                <a:latin typeface="+mj-lt"/>
                <a:ea typeface="+mn-ea"/>
              </a:rPr>
              <a:t>With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xmlns="" id="{7937EC63-DC74-4E59-AD9A-A872EC3F8745}"/>
              </a:ext>
            </a:extLst>
          </p:cNvPr>
          <p:cNvSpPr>
            <a:spLocks noChangeArrowheads="1"/>
          </p:cNvSpPr>
          <p:nvPr/>
        </p:nvSpPr>
        <p:spPr bwMode="auto">
          <a:xfrm>
            <a:off x="762000" y="2133600"/>
            <a:ext cx="7848600" cy="433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eaLnBrk="1">
              <a:spcBef>
                <a:spcPts val="400"/>
              </a:spcBef>
              <a:spcAft>
                <a:spcPts val="600"/>
              </a:spcAft>
              <a:buClr>
                <a:srgbClr val="4F81BD"/>
              </a:buClr>
              <a:buSzPct val="100000"/>
              <a:defRPr/>
            </a:pPr>
            <a:r>
              <a:rPr lang="en-US" altLang="en-US" sz="2800" b="1" u="sng" dirty="0">
                <a:solidFill>
                  <a:srgbClr val="24327B"/>
                </a:solidFill>
                <a:latin typeface="+mj-lt"/>
                <a:ea typeface="+mn-ea"/>
              </a:rPr>
              <a:t>Systemic fluoride</a:t>
            </a:r>
            <a:r>
              <a:rPr lang="en-US" altLang="en-US" sz="2800" b="1" dirty="0">
                <a:solidFill>
                  <a:srgbClr val="24327B"/>
                </a:solidFill>
                <a:latin typeface="+mj-lt"/>
                <a:ea typeface="+mn-ea"/>
              </a:rPr>
              <a:t> for a baby with teeth</a:t>
            </a:r>
          </a:p>
          <a:p>
            <a:pPr marL="111125" eaLnBrk="1">
              <a:spcBef>
                <a:spcPts val="400"/>
              </a:spcBef>
              <a:spcAft>
                <a:spcPts val="600"/>
              </a:spcAft>
              <a:buClr>
                <a:srgbClr val="4F81BD"/>
              </a:buClr>
              <a:buSzPct val="100000"/>
              <a:defRPr/>
            </a:pPr>
            <a:endParaRPr lang="en-US" altLang="en-US" sz="1000" dirty="0">
              <a:solidFill>
                <a:srgbClr val="24327B"/>
              </a:solidFill>
              <a:latin typeface="+mj-lt"/>
              <a:ea typeface="+mn-ea"/>
            </a:endParaRPr>
          </a:p>
          <a:p>
            <a:pPr marL="679450" lvl="1" indent="-342900" eaLnBrk="1">
              <a:spcBef>
                <a:spcPts val="325"/>
              </a:spcBef>
              <a:spcAft>
                <a:spcPts val="600"/>
              </a:spcAft>
              <a:buClr>
                <a:srgbClr val="1F497D"/>
              </a:buClr>
              <a:buSzPct val="85000"/>
              <a:buFont typeface="Arial" panose="020B0604020202020204" pitchFamily="34" charset="0"/>
              <a:buChar char="•"/>
              <a:defRPr/>
            </a:pPr>
            <a:r>
              <a:rPr lang="en-US" altLang="en-US" sz="2400" b="1" dirty="0">
                <a:solidFill>
                  <a:srgbClr val="24327B"/>
                </a:solidFill>
                <a:latin typeface="+mj-lt"/>
                <a:ea typeface="+mn-ea"/>
              </a:rPr>
              <a:t>Community water fluoridation</a:t>
            </a:r>
            <a:endParaRPr lang="en-US" altLang="en-US" sz="1000" dirty="0">
              <a:solidFill>
                <a:srgbClr val="24327B"/>
              </a:solidFill>
              <a:latin typeface="+mj-lt"/>
              <a:ea typeface="+mn-ea"/>
            </a:endParaRPr>
          </a:p>
          <a:p>
            <a:pPr marL="679450" lvl="1" indent="-342900" eaLnBrk="1">
              <a:spcBef>
                <a:spcPts val="325"/>
              </a:spcBef>
              <a:spcAft>
                <a:spcPts val="600"/>
              </a:spcAft>
              <a:buClr>
                <a:srgbClr val="1F497D"/>
              </a:buClr>
              <a:buSzPct val="85000"/>
              <a:buFont typeface="Arial" panose="020B0604020202020204" pitchFamily="34" charset="0"/>
              <a:buChar char="•"/>
              <a:defRPr/>
            </a:pPr>
            <a:r>
              <a:rPr lang="en-US" altLang="en-US" sz="2400" b="1" dirty="0">
                <a:solidFill>
                  <a:srgbClr val="24327B"/>
                </a:solidFill>
                <a:latin typeface="+mj-lt"/>
                <a:ea typeface="+mn-ea"/>
              </a:rPr>
              <a:t>Fluoride supplements</a:t>
            </a:r>
          </a:p>
          <a:p>
            <a:pPr marL="917575" lvl="2" indent="-342900" eaLnBrk="1">
              <a:spcBef>
                <a:spcPts val="350"/>
              </a:spcBef>
              <a:spcAft>
                <a:spcPts val="600"/>
              </a:spcAft>
              <a:buClr>
                <a:srgbClr val="1F497D"/>
              </a:buClr>
              <a:buSzPct val="85000"/>
              <a:buFont typeface="Courier New" panose="02070309020205020404" pitchFamily="49" charset="0"/>
              <a:buChar char="o"/>
              <a:defRPr/>
            </a:pPr>
            <a:r>
              <a:rPr lang="en-US" altLang="en-US" sz="2000" dirty="0">
                <a:solidFill>
                  <a:srgbClr val="24327B"/>
                </a:solidFill>
                <a:latin typeface="+mj-lt"/>
                <a:ea typeface="+mn-ea"/>
              </a:rPr>
              <a:t>A dentist can determine if supplementation is necessary.</a:t>
            </a:r>
          </a:p>
          <a:p>
            <a:pPr marL="917575" lvl="2" indent="-342900" eaLnBrk="1">
              <a:spcBef>
                <a:spcPts val="350"/>
              </a:spcBef>
              <a:spcAft>
                <a:spcPts val="600"/>
              </a:spcAft>
              <a:buClr>
                <a:srgbClr val="1F497D"/>
              </a:buClr>
              <a:buSzPct val="85000"/>
              <a:buFont typeface="Courier New" panose="02070309020205020404" pitchFamily="49" charset="0"/>
              <a:buChar char="o"/>
              <a:defRPr/>
            </a:pPr>
            <a:r>
              <a:rPr lang="en-US" altLang="en-US" sz="2000" dirty="0">
                <a:solidFill>
                  <a:srgbClr val="24327B"/>
                </a:solidFill>
                <a:latin typeface="+mj-lt"/>
                <a:ea typeface="+mn-ea"/>
              </a:rPr>
              <a:t>Supplementation may continue until the child is aged 16 years and the 3</a:t>
            </a:r>
            <a:r>
              <a:rPr lang="en-US" altLang="en-US" sz="2000" baseline="30000" dirty="0">
                <a:solidFill>
                  <a:srgbClr val="24327B"/>
                </a:solidFill>
                <a:latin typeface="+mj-lt"/>
                <a:ea typeface="+mn-ea"/>
              </a:rPr>
              <a:t>rd</a:t>
            </a:r>
            <a:r>
              <a:rPr lang="en-US" altLang="en-US" sz="2000" dirty="0">
                <a:solidFill>
                  <a:srgbClr val="24327B"/>
                </a:solidFill>
                <a:latin typeface="+mj-lt"/>
                <a:ea typeface="+mn-ea"/>
              </a:rPr>
              <a:t> molars are finished forming within the bone and gums.</a:t>
            </a:r>
          </a:p>
        </p:txBody>
      </p:sp>
      <p:sp>
        <p:nvSpPr>
          <p:cNvPr id="4" name="Rectangle 2">
            <a:extLst>
              <a:ext uri="{FF2B5EF4-FFF2-40B4-BE49-F238E27FC236}">
                <a16:creationId xmlns:a16="http://schemas.microsoft.com/office/drawing/2014/main" xmlns="" id="{DB31B728-58E1-42CE-BC1D-CBC0ED401453}"/>
              </a:ext>
            </a:extLst>
          </p:cNvPr>
          <p:cNvSpPr>
            <a:spLocks noChangeArrowheads="1"/>
          </p:cNvSpPr>
          <p:nvPr/>
        </p:nvSpPr>
        <p:spPr bwMode="auto">
          <a:xfrm>
            <a:off x="1447800" y="685800"/>
            <a:ext cx="66294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Oral Health Care for Infant </a:t>
            </a:r>
          </a:p>
          <a:p>
            <a:pPr algn="ctr" eaLnBrk="1">
              <a:lnSpc>
                <a:spcPct val="100000"/>
              </a:lnSpc>
              <a:spcBef>
                <a:spcPct val="0"/>
              </a:spcBef>
              <a:buClrTx/>
              <a:defRPr/>
            </a:pPr>
            <a:r>
              <a:rPr lang="en-US" altLang="en-US" b="1" dirty="0">
                <a:solidFill>
                  <a:srgbClr val="C00000"/>
                </a:solidFill>
                <a:latin typeface="+mj-lt"/>
                <a:ea typeface="+mn-ea"/>
              </a:rPr>
              <a:t>With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xmlns="" id="{BA061AE8-5579-4445-BD1F-89633772A968}"/>
              </a:ext>
            </a:extLst>
          </p:cNvPr>
          <p:cNvSpPr>
            <a:spLocks noChangeArrowheads="1"/>
          </p:cNvSpPr>
          <p:nvPr/>
        </p:nvSpPr>
        <p:spPr bwMode="auto">
          <a:xfrm>
            <a:off x="609600" y="2133600"/>
            <a:ext cx="813435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111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1pPr>
            <a:lvl2pPr marL="33655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Topical fluoride</a:t>
            </a:r>
            <a:r>
              <a:rPr lang="en-US" altLang="en-US" sz="2800" b="1" dirty="0">
                <a:solidFill>
                  <a:srgbClr val="24327B"/>
                </a:solidFill>
                <a:latin typeface="+mj-lt"/>
                <a:ea typeface="+mn-ea"/>
              </a:rPr>
              <a:t> for a baby with baby teeth</a:t>
            </a:r>
            <a:endParaRPr lang="en-US" altLang="en-US" sz="900" dirty="0">
              <a:solidFill>
                <a:srgbClr val="24327B"/>
              </a:solidFill>
              <a:latin typeface="+mj-lt"/>
              <a:ea typeface="+mn-ea"/>
            </a:endParaRPr>
          </a:p>
          <a:p>
            <a:pPr lvl="1" indent="0" eaLnBrk="1">
              <a:spcBef>
                <a:spcPts val="325"/>
              </a:spcBef>
              <a:spcAft>
                <a:spcPts val="600"/>
              </a:spcAft>
              <a:buClr>
                <a:srgbClr val="1F497D"/>
              </a:buClr>
              <a:buSzPct val="85000"/>
              <a:defRPr/>
            </a:pPr>
            <a:r>
              <a:rPr lang="en-US" altLang="en-US" sz="2000" b="1" dirty="0">
                <a:solidFill>
                  <a:srgbClr val="24327B"/>
                </a:solidFill>
                <a:latin typeface="+mj-lt"/>
                <a:ea typeface="+mn-ea"/>
              </a:rPr>
              <a:t>Toothpaste</a:t>
            </a:r>
          </a:p>
          <a:p>
            <a:pPr lvl="2" eaLnBrk="1">
              <a:spcBef>
                <a:spcPts val="350"/>
              </a:spcBef>
              <a:spcAft>
                <a:spcPts val="600"/>
              </a:spcAft>
              <a:buClr>
                <a:srgbClr val="1F497D"/>
              </a:buClr>
              <a:buSzPct val="85000"/>
              <a:buFont typeface="Arial" panose="020B0604020202020204" pitchFamily="34" charset="0"/>
              <a:buChar char="•"/>
              <a:defRPr/>
            </a:pPr>
            <a:r>
              <a:rPr lang="en-US" altLang="en-US" sz="2000" dirty="0">
                <a:solidFill>
                  <a:srgbClr val="24327B"/>
                </a:solidFill>
                <a:latin typeface="+mj-lt"/>
                <a:ea typeface="+mn-ea"/>
              </a:rPr>
              <a:t>A smear/rice-size amount of fluoride toothpaste should be used twice a day with brushing.  (AAPD)</a:t>
            </a:r>
          </a:p>
          <a:p>
            <a:pPr lvl="2" eaLnBrk="1">
              <a:spcBef>
                <a:spcPts val="350"/>
              </a:spcBef>
              <a:spcAft>
                <a:spcPts val="600"/>
              </a:spcAft>
              <a:buClr>
                <a:srgbClr val="1F497D"/>
              </a:buClr>
              <a:buSzPct val="85000"/>
              <a:buFont typeface="Arial" panose="020B0604020202020204" pitchFamily="34" charset="0"/>
              <a:buChar char="•"/>
              <a:defRPr/>
            </a:pPr>
            <a:r>
              <a:rPr lang="en-US" altLang="en-US" sz="2000" dirty="0">
                <a:solidFill>
                  <a:srgbClr val="24327B"/>
                </a:solidFill>
                <a:latin typeface="+mj-lt"/>
                <a:ea typeface="+mn-ea"/>
              </a:rPr>
              <a:t>This amount of toothpaste will contain enough fluoride to work while not harming the baby when swallowed.</a:t>
            </a:r>
          </a:p>
          <a:p>
            <a:pPr lvl="1" indent="0" eaLnBrk="1">
              <a:spcBef>
                <a:spcPts val="325"/>
              </a:spcBef>
              <a:spcAft>
                <a:spcPts val="600"/>
              </a:spcAft>
              <a:buClr>
                <a:srgbClr val="1F497D"/>
              </a:buClr>
              <a:buSzPct val="85000"/>
              <a:defRPr/>
            </a:pPr>
            <a:r>
              <a:rPr lang="en-US" altLang="en-US" sz="2000" b="1" dirty="0">
                <a:solidFill>
                  <a:srgbClr val="24327B"/>
                </a:solidFill>
                <a:latin typeface="+mj-lt"/>
                <a:ea typeface="+mn-ea"/>
              </a:rPr>
              <a:t>Fluoride varnish</a:t>
            </a:r>
          </a:p>
          <a:p>
            <a:pPr lvl="2" eaLnBrk="1">
              <a:spcBef>
                <a:spcPts val="350"/>
              </a:spcBef>
              <a:spcAft>
                <a:spcPts val="600"/>
              </a:spcAft>
              <a:buClr>
                <a:srgbClr val="1F497D"/>
              </a:buClr>
              <a:buSzPct val="85000"/>
              <a:buFont typeface="Arial" panose="020B0604020202020204" pitchFamily="34" charset="0"/>
              <a:buChar char="•"/>
              <a:defRPr/>
            </a:pPr>
            <a:r>
              <a:rPr lang="en-US" altLang="en-US" sz="2000" dirty="0">
                <a:solidFill>
                  <a:srgbClr val="24327B"/>
                </a:solidFill>
                <a:latin typeface="+mj-lt"/>
                <a:ea typeface="+mn-ea"/>
              </a:rPr>
              <a:t>The child’s dentist can talk to the mom about the possible use of fluoride varnish for the child, depending on child’s risk for dental caries.</a:t>
            </a:r>
          </a:p>
        </p:txBody>
      </p:sp>
      <p:sp>
        <p:nvSpPr>
          <p:cNvPr id="4" name="Rectangle 2">
            <a:extLst>
              <a:ext uri="{FF2B5EF4-FFF2-40B4-BE49-F238E27FC236}">
                <a16:creationId xmlns:a16="http://schemas.microsoft.com/office/drawing/2014/main" xmlns="" id="{7E8F4857-05D3-4D80-B926-1CDF8644A210}"/>
              </a:ext>
            </a:extLst>
          </p:cNvPr>
          <p:cNvSpPr>
            <a:spLocks noChangeArrowheads="1"/>
          </p:cNvSpPr>
          <p:nvPr/>
        </p:nvSpPr>
        <p:spPr bwMode="auto">
          <a:xfrm>
            <a:off x="1447800" y="685800"/>
            <a:ext cx="66294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Oral Health Care for Infant </a:t>
            </a:r>
          </a:p>
          <a:p>
            <a:pPr algn="ctr" eaLnBrk="1">
              <a:lnSpc>
                <a:spcPct val="100000"/>
              </a:lnSpc>
              <a:spcBef>
                <a:spcPct val="0"/>
              </a:spcBef>
              <a:buClrTx/>
              <a:defRPr/>
            </a:pPr>
            <a:r>
              <a:rPr lang="en-US" altLang="en-US" b="1" dirty="0">
                <a:solidFill>
                  <a:srgbClr val="C00000"/>
                </a:solidFill>
                <a:latin typeface="+mj-lt"/>
                <a:ea typeface="+mn-ea"/>
              </a:rPr>
              <a:t>With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xmlns="" id="{4B7EE249-D700-4E3D-B526-CE476DF0875A}"/>
              </a:ext>
            </a:extLst>
          </p:cNvPr>
          <p:cNvSpPr>
            <a:spLocks noChangeArrowheads="1"/>
          </p:cNvSpPr>
          <p:nvPr/>
        </p:nvSpPr>
        <p:spPr bwMode="auto">
          <a:xfrm>
            <a:off x="381000" y="2133600"/>
            <a:ext cx="8439150" cy="3733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eaLnBrk="1">
              <a:spcBef>
                <a:spcPts val="400"/>
              </a:spcBef>
              <a:spcAft>
                <a:spcPts val="600"/>
              </a:spcAft>
              <a:buClr>
                <a:srgbClr val="4F81BD"/>
              </a:buClr>
              <a:buSzPct val="100000"/>
              <a:defRPr/>
            </a:pPr>
            <a:r>
              <a:rPr lang="en-US" altLang="en-US" sz="2800" b="1" u="sng" dirty="0">
                <a:solidFill>
                  <a:srgbClr val="24327B"/>
                </a:solidFill>
                <a:latin typeface="+mj-lt"/>
                <a:ea typeface="+mn-ea"/>
              </a:rPr>
              <a:t>Dental Home</a:t>
            </a:r>
            <a:r>
              <a:rPr lang="en-US" altLang="en-US" sz="2800" b="1" dirty="0">
                <a:solidFill>
                  <a:srgbClr val="24327B"/>
                </a:solidFill>
                <a:latin typeface="+mj-lt"/>
                <a:ea typeface="+mn-ea"/>
              </a:rPr>
              <a:t> for a baby with baby teeth</a:t>
            </a:r>
          </a:p>
          <a:p>
            <a:pPr marL="111125" eaLnBrk="1">
              <a:spcBef>
                <a:spcPts val="400"/>
              </a:spcBef>
              <a:spcAft>
                <a:spcPts val="600"/>
              </a:spcAft>
              <a:buClr>
                <a:srgbClr val="4F81BD"/>
              </a:buClr>
              <a:buSzPct val="100000"/>
              <a:defRPr/>
            </a:pPr>
            <a:endParaRPr lang="en-US" altLang="en-US" sz="800" dirty="0">
              <a:solidFill>
                <a:srgbClr val="24327B"/>
              </a:solidFill>
              <a:latin typeface="+mj-lt"/>
              <a:ea typeface="+mn-ea"/>
            </a:endParaRPr>
          </a:p>
          <a:p>
            <a:pPr marL="336550" lvl="1" indent="0" eaLnBrk="1">
              <a:spcBef>
                <a:spcPts val="325"/>
              </a:spcBef>
              <a:spcAft>
                <a:spcPts val="600"/>
              </a:spcAft>
              <a:buClr>
                <a:srgbClr val="1F497D"/>
              </a:buClr>
              <a:buSzPct val="85000"/>
              <a:defRPr/>
            </a:pPr>
            <a:r>
              <a:rPr lang="en-US" altLang="en-US" sz="2400" dirty="0">
                <a:solidFill>
                  <a:srgbClr val="24327B"/>
                </a:solidFill>
                <a:latin typeface="+mj-lt"/>
                <a:ea typeface="+mn-ea"/>
              </a:rPr>
              <a:t>When and how often should the baby be taken to the dentist?</a:t>
            </a:r>
          </a:p>
          <a:p>
            <a:pPr lvl="2" eaLnBrk="1">
              <a:spcBef>
                <a:spcPts val="350"/>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Visit the dentist at the eruption of the </a:t>
            </a:r>
            <a:r>
              <a:rPr lang="en-US" altLang="en-US" sz="2400" b="1" u="sng" dirty="0">
                <a:solidFill>
                  <a:srgbClr val="24327B"/>
                </a:solidFill>
                <a:latin typeface="+mj-lt"/>
                <a:ea typeface="+mn-ea"/>
              </a:rPr>
              <a:t>1</a:t>
            </a:r>
            <a:r>
              <a:rPr lang="en-US" altLang="en-US" sz="2400" b="1" u="sng" baseline="30000" dirty="0">
                <a:solidFill>
                  <a:srgbClr val="24327B"/>
                </a:solidFill>
                <a:latin typeface="+mj-lt"/>
                <a:ea typeface="+mn-ea"/>
              </a:rPr>
              <a:t>st</a:t>
            </a:r>
            <a:r>
              <a:rPr lang="en-US" altLang="en-US" sz="2400" b="1" u="sng" dirty="0">
                <a:solidFill>
                  <a:srgbClr val="24327B"/>
                </a:solidFill>
                <a:latin typeface="+mj-lt"/>
                <a:ea typeface="+mn-ea"/>
              </a:rPr>
              <a:t> baby tooth </a:t>
            </a:r>
            <a:r>
              <a:rPr lang="en-US" altLang="en-US" sz="2400" dirty="0">
                <a:solidFill>
                  <a:srgbClr val="24327B"/>
                </a:solidFill>
                <a:latin typeface="+mj-lt"/>
                <a:ea typeface="+mn-ea"/>
              </a:rPr>
              <a:t>or the </a:t>
            </a:r>
            <a:r>
              <a:rPr lang="en-US" altLang="en-US" sz="2400" b="1" u="sng" dirty="0">
                <a:solidFill>
                  <a:srgbClr val="24327B"/>
                </a:solidFill>
                <a:latin typeface="+mj-lt"/>
                <a:ea typeface="+mn-ea"/>
              </a:rPr>
              <a:t>1</a:t>
            </a:r>
            <a:r>
              <a:rPr lang="en-US" altLang="en-US" sz="2400" b="1" u="sng" baseline="30000" dirty="0">
                <a:solidFill>
                  <a:srgbClr val="24327B"/>
                </a:solidFill>
                <a:latin typeface="+mj-lt"/>
                <a:ea typeface="+mn-ea"/>
              </a:rPr>
              <a:t>st</a:t>
            </a:r>
            <a:r>
              <a:rPr lang="en-US" altLang="en-US" sz="2400" b="1" u="sng" dirty="0">
                <a:solidFill>
                  <a:srgbClr val="24327B"/>
                </a:solidFill>
                <a:latin typeface="+mj-lt"/>
                <a:ea typeface="+mn-ea"/>
              </a:rPr>
              <a:t> birthday</a:t>
            </a:r>
            <a:r>
              <a:rPr lang="en-US" altLang="en-US" sz="2400" dirty="0">
                <a:solidFill>
                  <a:srgbClr val="24327B"/>
                </a:solidFill>
                <a:latin typeface="+mj-lt"/>
                <a:ea typeface="+mn-ea"/>
              </a:rPr>
              <a:t>, </a:t>
            </a:r>
            <a:r>
              <a:rPr lang="en-US" altLang="en-US" sz="2400" i="1" dirty="0">
                <a:solidFill>
                  <a:srgbClr val="24327B"/>
                </a:solidFill>
                <a:latin typeface="+mj-lt"/>
                <a:ea typeface="+mn-ea"/>
              </a:rPr>
              <a:t>whichever occurs first.</a:t>
            </a:r>
          </a:p>
          <a:p>
            <a:pPr lvl="2" eaLnBrk="1">
              <a:spcBef>
                <a:spcPts val="350"/>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Appointments should be every six months, unless the dentist recommends a different schedule.</a:t>
            </a:r>
          </a:p>
          <a:p>
            <a:pPr eaLnBrk="1">
              <a:buSzPct val="100000"/>
              <a:defRPr/>
            </a:pPr>
            <a:endParaRPr lang="en-US" altLang="en-US" sz="2800" dirty="0">
              <a:solidFill>
                <a:srgbClr val="24327B"/>
              </a:solidFill>
              <a:latin typeface="+mj-lt"/>
              <a:ea typeface="+mn-ea"/>
            </a:endParaRPr>
          </a:p>
        </p:txBody>
      </p:sp>
      <p:sp>
        <p:nvSpPr>
          <p:cNvPr id="4" name="Rectangle 2">
            <a:extLst>
              <a:ext uri="{FF2B5EF4-FFF2-40B4-BE49-F238E27FC236}">
                <a16:creationId xmlns:a16="http://schemas.microsoft.com/office/drawing/2014/main" xmlns="" id="{59D5F1DD-681E-4411-894E-191CF699F215}"/>
              </a:ext>
            </a:extLst>
          </p:cNvPr>
          <p:cNvSpPr>
            <a:spLocks noChangeArrowheads="1"/>
          </p:cNvSpPr>
          <p:nvPr/>
        </p:nvSpPr>
        <p:spPr bwMode="auto">
          <a:xfrm>
            <a:off x="1447800" y="685800"/>
            <a:ext cx="66294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Oral Health Care for Infant </a:t>
            </a:r>
          </a:p>
          <a:p>
            <a:pPr algn="ctr" eaLnBrk="1">
              <a:lnSpc>
                <a:spcPct val="100000"/>
              </a:lnSpc>
              <a:spcBef>
                <a:spcPct val="0"/>
              </a:spcBef>
              <a:buClrTx/>
              <a:defRPr/>
            </a:pPr>
            <a:r>
              <a:rPr lang="en-US" altLang="en-US" b="1" dirty="0">
                <a:solidFill>
                  <a:srgbClr val="C00000"/>
                </a:solidFill>
                <a:latin typeface="+mj-lt"/>
                <a:ea typeface="+mn-ea"/>
              </a:rPr>
              <a:t>With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xmlns="" id="{B6629139-2F6B-4427-AFD1-3B3DEF6F5246}"/>
              </a:ext>
            </a:extLst>
          </p:cNvPr>
          <p:cNvSpPr>
            <a:spLocks noChangeArrowheads="1"/>
          </p:cNvSpPr>
          <p:nvPr/>
        </p:nvSpPr>
        <p:spPr bwMode="auto">
          <a:xfrm>
            <a:off x="533400" y="1295400"/>
            <a:ext cx="8001000" cy="495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eaLnBrk="1">
              <a:spcBef>
                <a:spcPts val="400"/>
              </a:spcBef>
              <a:spcAft>
                <a:spcPts val="600"/>
              </a:spcAft>
              <a:buClr>
                <a:srgbClr val="24327B"/>
              </a:buClr>
              <a:buSzPct val="100000"/>
              <a:defRPr/>
            </a:pPr>
            <a:r>
              <a:rPr lang="en-US" altLang="en-US" sz="1900" b="1" dirty="0">
                <a:solidFill>
                  <a:srgbClr val="24327B"/>
                </a:solidFill>
                <a:cs typeface="Arial" panose="020B0604020202020204" pitchFamily="34" charset="0"/>
              </a:rPr>
              <a:t>A very </a:t>
            </a:r>
            <a:r>
              <a:rPr lang="en-US" altLang="en-US" sz="1900" b="1" u="sng" dirty="0">
                <a:solidFill>
                  <a:srgbClr val="24327B"/>
                </a:solidFill>
                <a:cs typeface="Arial" panose="020B0604020202020204" pitchFamily="34" charset="0"/>
              </a:rPr>
              <a:t>common misconception </a:t>
            </a:r>
            <a:r>
              <a:rPr lang="en-US" altLang="en-US" sz="1900" b="1" dirty="0">
                <a:solidFill>
                  <a:srgbClr val="24327B"/>
                </a:solidFill>
                <a:cs typeface="Arial" panose="020B0604020202020204" pitchFamily="34" charset="0"/>
              </a:rPr>
              <a:t>of many parents and caregivers is that:</a:t>
            </a:r>
          </a:p>
          <a:p>
            <a:pPr marL="454025" indent="-342900" eaLnBrk="1">
              <a:spcBef>
                <a:spcPts val="400"/>
              </a:spcBef>
              <a:spcAft>
                <a:spcPts val="600"/>
              </a:spcAft>
              <a:buClr>
                <a:srgbClr val="24327B"/>
              </a:buClr>
              <a:buSzPct val="100000"/>
              <a:buFont typeface="Arial" panose="020B0604020202020204" pitchFamily="34" charset="0"/>
              <a:buChar char="•"/>
              <a:defRPr/>
            </a:pPr>
            <a:r>
              <a:rPr lang="en-US" altLang="en-US" sz="1900" i="1" dirty="0">
                <a:solidFill>
                  <a:srgbClr val="24327B"/>
                </a:solidFill>
                <a:ea typeface="+mn-ea"/>
                <a:cs typeface="Arial" panose="020B0604020202020204" pitchFamily="34" charset="0"/>
              </a:rPr>
              <a:t>“Baby teeth fall out so we aren’t worried about keeping them healthy.  Once there are permanent teeth we will focus on these adult teeth…”</a:t>
            </a:r>
          </a:p>
          <a:p>
            <a:pPr marL="111125" eaLnBrk="1">
              <a:spcBef>
                <a:spcPts val="400"/>
              </a:spcBef>
              <a:spcAft>
                <a:spcPts val="600"/>
              </a:spcAft>
              <a:buClr>
                <a:srgbClr val="24327B"/>
              </a:buClr>
              <a:buSzPct val="100000"/>
              <a:defRPr/>
            </a:pPr>
            <a:r>
              <a:rPr lang="en-US" altLang="en-US" sz="1900" b="1" dirty="0">
                <a:solidFill>
                  <a:srgbClr val="24327B"/>
                </a:solidFill>
                <a:ea typeface="+mn-ea"/>
                <a:cs typeface="Arial" panose="020B0604020202020204" pitchFamily="34" charset="0"/>
              </a:rPr>
              <a:t>However, keeping baby teeth healthy is important for many reasons, including: </a:t>
            </a:r>
          </a:p>
          <a:p>
            <a:pPr marL="450850" indent="-339725" eaLnBrk="1">
              <a:spcBef>
                <a:spcPts val="400"/>
              </a:spcBef>
              <a:spcAft>
                <a:spcPts val="600"/>
              </a:spcAft>
              <a:buClr>
                <a:srgbClr val="24327B"/>
              </a:buClr>
              <a:buSzPct val="100000"/>
              <a:buFont typeface="Arial" panose="020B0604020202020204" pitchFamily="34" charset="0"/>
              <a:buChar char="•"/>
              <a:defRPr/>
            </a:pPr>
            <a:r>
              <a:rPr lang="en-US" altLang="en-US" sz="1900" dirty="0">
                <a:solidFill>
                  <a:srgbClr val="24327B"/>
                </a:solidFill>
                <a:ea typeface="+mn-ea"/>
                <a:cs typeface="Arial" panose="020B0604020202020204" pitchFamily="34" charset="0"/>
              </a:rPr>
              <a:t>Dental caries is a multifactorial infectious bacterial disease and children are more likely to have decay in permanent teeth if they had decay in their baby teeth.</a:t>
            </a:r>
          </a:p>
          <a:p>
            <a:pPr marL="450850" indent="-339725" eaLnBrk="1">
              <a:spcBef>
                <a:spcPts val="400"/>
              </a:spcBef>
              <a:spcAft>
                <a:spcPts val="600"/>
              </a:spcAft>
              <a:buClr>
                <a:srgbClr val="24327B"/>
              </a:buClr>
              <a:buSzPct val="100000"/>
              <a:buFont typeface="Arial" panose="020B0604020202020204" pitchFamily="34" charset="0"/>
              <a:buChar char="•"/>
              <a:defRPr/>
            </a:pPr>
            <a:r>
              <a:rPr lang="en-US" altLang="en-US" sz="1900" dirty="0">
                <a:solidFill>
                  <a:srgbClr val="24327B"/>
                </a:solidFill>
                <a:ea typeface="+mn-ea"/>
                <a:cs typeface="Arial" panose="020B0604020202020204" pitchFamily="34" charset="0"/>
              </a:rPr>
              <a:t>The permanent teeth erupt into the same environment as the baby teeth – nothing magically changes.</a:t>
            </a:r>
          </a:p>
          <a:p>
            <a:pPr marL="450850" indent="-339725" eaLnBrk="1">
              <a:spcBef>
                <a:spcPts val="400"/>
              </a:spcBef>
              <a:spcAft>
                <a:spcPts val="600"/>
              </a:spcAft>
              <a:buClr>
                <a:srgbClr val="24327B"/>
              </a:buClr>
              <a:buSzPct val="100000"/>
              <a:buFont typeface="Arial" panose="020B0604020202020204" pitchFamily="34" charset="0"/>
              <a:buChar char="•"/>
              <a:defRPr/>
            </a:pPr>
            <a:r>
              <a:rPr lang="en-US" altLang="en-US" sz="1900" dirty="0">
                <a:solidFill>
                  <a:srgbClr val="24327B"/>
                </a:solidFill>
                <a:ea typeface="+mn-ea"/>
                <a:cs typeface="Arial" panose="020B0604020202020204" pitchFamily="34" charset="0"/>
              </a:rPr>
              <a:t>A good diet and oral hygiene habits developed during early childhood will carry over into childhood and adolescence.</a:t>
            </a:r>
          </a:p>
          <a:p>
            <a:pPr eaLnBrk="1">
              <a:buClr>
                <a:srgbClr val="24327B"/>
              </a:buClr>
              <a:buSzPct val="100000"/>
              <a:defRPr/>
            </a:pPr>
            <a:endParaRPr lang="en-US" altLang="en-US" sz="2400" dirty="0">
              <a:solidFill>
                <a:srgbClr val="24327B"/>
              </a:solidFill>
              <a:ea typeface="+mn-ea"/>
              <a:cs typeface="Arial" panose="020B0604020202020204" pitchFamily="34" charset="0"/>
            </a:endParaRPr>
          </a:p>
        </p:txBody>
      </p:sp>
      <p:sp>
        <p:nvSpPr>
          <p:cNvPr id="4" name="Rectangle 2">
            <a:extLst>
              <a:ext uri="{FF2B5EF4-FFF2-40B4-BE49-F238E27FC236}">
                <a16:creationId xmlns:a16="http://schemas.microsoft.com/office/drawing/2014/main" xmlns="" id="{ED591A4E-83B9-4D5E-8F24-7B28E48F75FF}"/>
              </a:ext>
            </a:extLst>
          </p:cNvPr>
          <p:cNvSpPr>
            <a:spLocks noChangeArrowheads="1"/>
          </p:cNvSpPr>
          <p:nvPr/>
        </p:nvSpPr>
        <p:spPr bwMode="auto">
          <a:xfrm>
            <a:off x="0" y="533400"/>
            <a:ext cx="9144000" cy="53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Transition to Permanent Teeth</a:t>
            </a:r>
            <a:endParaRPr lang="en-US" altLang="en-US" sz="40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xmlns="" id="{9F112D80-62CD-4150-ACB4-740E794E85EB}"/>
              </a:ext>
            </a:extLst>
          </p:cNvPr>
          <p:cNvSpPr>
            <a:spLocks noChangeArrowheads="1"/>
          </p:cNvSpPr>
          <p:nvPr/>
        </p:nvSpPr>
        <p:spPr bwMode="auto">
          <a:xfrm>
            <a:off x="381000" y="1219200"/>
            <a:ext cx="838200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41313">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06363" eaLnBrk="1">
              <a:spcBef>
                <a:spcPts val="400"/>
              </a:spcBef>
              <a:spcAft>
                <a:spcPts val="600"/>
              </a:spcAft>
              <a:buClr>
                <a:srgbClr val="4F81BD"/>
              </a:buClr>
              <a:buSzPct val="100000"/>
              <a:defRPr/>
            </a:pPr>
            <a:r>
              <a:rPr lang="en-US" altLang="en-US" sz="1900" b="1" u="sng" dirty="0">
                <a:solidFill>
                  <a:srgbClr val="24327B"/>
                </a:solidFill>
                <a:latin typeface="+mj-lt"/>
                <a:ea typeface="+mn-ea"/>
              </a:rPr>
              <a:t>Oral Hygiene</a:t>
            </a:r>
          </a:p>
          <a:p>
            <a:pPr marL="449263" indent="-342900" eaLnBrk="1">
              <a:spcBef>
                <a:spcPts val="400"/>
              </a:spcBef>
              <a:spcAft>
                <a:spcPts val="600"/>
              </a:spcAft>
              <a:buClr>
                <a:srgbClr val="4F81BD"/>
              </a:buClr>
              <a:buSzPct val="100000"/>
              <a:buFont typeface="Arial" panose="020B0604020202020204" pitchFamily="34" charset="0"/>
              <a:buChar char="•"/>
              <a:defRPr/>
            </a:pPr>
            <a:r>
              <a:rPr lang="en-US" altLang="en-US" sz="1900" dirty="0">
                <a:solidFill>
                  <a:srgbClr val="24327B"/>
                </a:solidFill>
                <a:latin typeface="+mj-lt"/>
                <a:ea typeface="+mn-ea"/>
              </a:rPr>
              <a:t>Newly erupted teeth may be at higher risk of developing caries, especially when there is a high caries risk. (AAPD)</a:t>
            </a:r>
          </a:p>
          <a:p>
            <a:pPr marL="449263" indent="-342900" eaLnBrk="1">
              <a:spcBef>
                <a:spcPts val="400"/>
              </a:spcBef>
              <a:spcAft>
                <a:spcPts val="600"/>
              </a:spcAft>
              <a:buClr>
                <a:srgbClr val="4F81BD"/>
              </a:buClr>
              <a:buSzPct val="100000"/>
              <a:buFont typeface="Arial" panose="020B0604020202020204" pitchFamily="34" charset="0"/>
              <a:buChar char="•"/>
              <a:defRPr/>
            </a:pPr>
            <a:r>
              <a:rPr lang="en-US" altLang="en-US" sz="1900" dirty="0">
                <a:solidFill>
                  <a:srgbClr val="24327B"/>
                </a:solidFill>
                <a:latin typeface="+mj-lt"/>
                <a:ea typeface="+mn-ea"/>
              </a:rPr>
              <a:t>When the first permanent tooth erupts (between ages 5-7 years, on average) parents should still be brushing for their child, especially at night, with fluoridated toothpaste.    </a:t>
            </a:r>
          </a:p>
          <a:p>
            <a:pPr marL="106363" eaLnBrk="1">
              <a:spcBef>
                <a:spcPts val="400"/>
              </a:spcBef>
              <a:spcAft>
                <a:spcPts val="600"/>
              </a:spcAft>
              <a:buClr>
                <a:srgbClr val="4F81BD"/>
              </a:buClr>
              <a:buSzPct val="100000"/>
              <a:defRPr/>
            </a:pPr>
            <a:r>
              <a:rPr lang="en-US" altLang="en-US" sz="1900" b="1" u="sng" dirty="0">
                <a:solidFill>
                  <a:srgbClr val="24327B"/>
                </a:solidFill>
                <a:latin typeface="+mj-lt"/>
                <a:ea typeface="+mn-ea"/>
              </a:rPr>
              <a:t>Visits to a dentist allows the dentist to:</a:t>
            </a:r>
          </a:p>
          <a:p>
            <a:pPr marL="449263" indent="-342900" eaLnBrk="1">
              <a:spcBef>
                <a:spcPts val="400"/>
              </a:spcBef>
              <a:spcAft>
                <a:spcPts val="600"/>
              </a:spcAft>
              <a:buClr>
                <a:srgbClr val="4F81BD"/>
              </a:buClr>
              <a:buSzPct val="100000"/>
              <a:buFont typeface="Arial" panose="020B0604020202020204" pitchFamily="34" charset="0"/>
              <a:buChar char="•"/>
              <a:defRPr/>
            </a:pPr>
            <a:r>
              <a:rPr lang="en-US" altLang="en-US" sz="1900" dirty="0">
                <a:solidFill>
                  <a:srgbClr val="24327B"/>
                </a:solidFill>
                <a:latin typeface="+mj-lt"/>
                <a:ea typeface="+mn-ea"/>
              </a:rPr>
              <a:t>Evaluate the risk for dental caries;</a:t>
            </a:r>
          </a:p>
          <a:p>
            <a:pPr marL="449263" indent="-342900" eaLnBrk="1">
              <a:spcBef>
                <a:spcPts val="400"/>
              </a:spcBef>
              <a:spcAft>
                <a:spcPts val="600"/>
              </a:spcAft>
              <a:buClr>
                <a:srgbClr val="4F81BD"/>
              </a:buClr>
              <a:buSzPct val="100000"/>
              <a:buFont typeface="Arial" panose="020B0604020202020204" pitchFamily="34" charset="0"/>
              <a:buChar char="•"/>
              <a:defRPr/>
            </a:pPr>
            <a:r>
              <a:rPr lang="en-US" altLang="en-US" sz="1900" dirty="0">
                <a:solidFill>
                  <a:srgbClr val="24327B"/>
                </a:solidFill>
                <a:latin typeface="+mj-lt"/>
                <a:ea typeface="+mn-ea"/>
              </a:rPr>
              <a:t>Evaluate the need for fluoride varnish;</a:t>
            </a:r>
          </a:p>
          <a:p>
            <a:pPr marL="449263" indent="-342900" eaLnBrk="1">
              <a:spcBef>
                <a:spcPts val="400"/>
              </a:spcBef>
              <a:spcAft>
                <a:spcPts val="600"/>
              </a:spcAft>
              <a:buClr>
                <a:srgbClr val="4F81BD"/>
              </a:buClr>
              <a:buSzPct val="100000"/>
              <a:buFont typeface="Arial" panose="020B0604020202020204" pitchFamily="34" charset="0"/>
              <a:buChar char="•"/>
              <a:defRPr/>
            </a:pPr>
            <a:r>
              <a:rPr lang="en-US" altLang="en-US" sz="1900" dirty="0">
                <a:solidFill>
                  <a:srgbClr val="24327B"/>
                </a:solidFill>
                <a:latin typeface="+mj-lt"/>
                <a:ea typeface="+mn-ea"/>
              </a:rPr>
              <a:t>Evaluate the need for fluoride supplements;</a:t>
            </a:r>
            <a:endParaRPr lang="en-US" altLang="en-US" sz="1900" dirty="0">
              <a:solidFill>
                <a:srgbClr val="24327B"/>
              </a:solidFill>
            </a:endParaRPr>
          </a:p>
          <a:p>
            <a:pPr marL="449263" indent="-342900" eaLnBrk="1">
              <a:spcBef>
                <a:spcPts val="400"/>
              </a:spcBef>
              <a:spcAft>
                <a:spcPts val="600"/>
              </a:spcAft>
              <a:buClr>
                <a:srgbClr val="4F81BD"/>
              </a:buClr>
              <a:buSzPct val="100000"/>
              <a:buFont typeface="Arial" panose="020B0604020202020204" pitchFamily="34" charset="0"/>
              <a:buChar char="•"/>
              <a:defRPr/>
            </a:pPr>
            <a:r>
              <a:rPr lang="en-US" altLang="en-US" sz="1900" dirty="0">
                <a:solidFill>
                  <a:srgbClr val="24327B"/>
                </a:solidFill>
              </a:rPr>
              <a:t>Apply dental sealants; and</a:t>
            </a:r>
            <a:endParaRPr lang="en-US" altLang="en-US" sz="1900" dirty="0">
              <a:solidFill>
                <a:srgbClr val="24327B"/>
              </a:solidFill>
              <a:latin typeface="+mj-lt"/>
              <a:ea typeface="+mn-ea"/>
            </a:endParaRPr>
          </a:p>
          <a:p>
            <a:pPr marL="449263" indent="-342900" eaLnBrk="1">
              <a:spcBef>
                <a:spcPts val="400"/>
              </a:spcBef>
              <a:spcAft>
                <a:spcPts val="600"/>
              </a:spcAft>
              <a:buClr>
                <a:srgbClr val="4F81BD"/>
              </a:buClr>
              <a:buSzPct val="100000"/>
              <a:buFont typeface="Arial" panose="020B0604020202020204" pitchFamily="34" charset="0"/>
              <a:buChar char="•"/>
              <a:defRPr/>
            </a:pPr>
            <a:r>
              <a:rPr lang="en-US" altLang="en-US" sz="1900" dirty="0">
                <a:solidFill>
                  <a:srgbClr val="24327B"/>
                </a:solidFill>
                <a:latin typeface="+mj-lt"/>
                <a:ea typeface="+mn-ea"/>
              </a:rPr>
              <a:t>Perform a growth and development analysis of the teeth and face.</a:t>
            </a:r>
          </a:p>
          <a:p>
            <a:pPr eaLnBrk="1">
              <a:buSzPct val="100000"/>
              <a:defRPr/>
            </a:pPr>
            <a:endParaRPr lang="en-US" altLang="en-US" sz="2000" dirty="0">
              <a:solidFill>
                <a:srgbClr val="24327B"/>
              </a:solidFill>
              <a:latin typeface="+mj-lt"/>
              <a:ea typeface="+mn-ea"/>
            </a:endParaRPr>
          </a:p>
        </p:txBody>
      </p:sp>
      <p:sp>
        <p:nvSpPr>
          <p:cNvPr id="6" name="Rectangle 2">
            <a:extLst>
              <a:ext uri="{FF2B5EF4-FFF2-40B4-BE49-F238E27FC236}">
                <a16:creationId xmlns:a16="http://schemas.microsoft.com/office/drawing/2014/main" xmlns="" id="{1E7E9E3B-ADAD-49B2-90C9-BFC925817135}"/>
              </a:ext>
            </a:extLst>
          </p:cNvPr>
          <p:cNvSpPr>
            <a:spLocks noChangeArrowheads="1"/>
          </p:cNvSpPr>
          <p:nvPr/>
        </p:nvSpPr>
        <p:spPr bwMode="auto">
          <a:xfrm>
            <a:off x="0" y="533400"/>
            <a:ext cx="9144000" cy="53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Transition to Permanent Teeth</a:t>
            </a:r>
            <a:endParaRPr lang="en-US" altLang="en-US" sz="40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a:extLst>
              <a:ext uri="{FF2B5EF4-FFF2-40B4-BE49-F238E27FC236}">
                <a16:creationId xmlns:a16="http://schemas.microsoft.com/office/drawing/2014/main" xmlns="" id="{FDF5324E-A8C7-4801-BC23-991F207FEA28}"/>
              </a:ext>
            </a:extLst>
          </p:cNvPr>
          <p:cNvSpPr>
            <a:spLocks noChangeArrowheads="1"/>
          </p:cNvSpPr>
          <p:nvPr/>
        </p:nvSpPr>
        <p:spPr bwMode="auto">
          <a:xfrm>
            <a:off x="741363" y="1905000"/>
            <a:ext cx="8174037" cy="3733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111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57467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200" b="1" dirty="0">
                <a:solidFill>
                  <a:srgbClr val="24327B"/>
                </a:solidFill>
                <a:latin typeface="Arail"/>
              </a:rPr>
              <a:t>Benefits:</a:t>
            </a:r>
          </a:p>
          <a:p>
            <a:pPr lvl="1" eaLnBrk="1">
              <a:spcBef>
                <a:spcPts val="325"/>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Arail"/>
              </a:rPr>
              <a:t>Reduces cavity formation up to age 12 months;</a:t>
            </a:r>
          </a:p>
          <a:p>
            <a:pPr lvl="1" eaLnBrk="1">
              <a:spcBef>
                <a:spcPts val="325"/>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Arail"/>
              </a:rPr>
              <a:t>Protects against malocclusion in primary dentition.</a:t>
            </a:r>
          </a:p>
          <a:p>
            <a:pPr lvl="1" eaLnBrk="1">
              <a:spcBef>
                <a:spcPts val="325"/>
              </a:spcBef>
              <a:spcAft>
                <a:spcPts val="600"/>
              </a:spcAft>
              <a:buClr>
                <a:srgbClr val="1F497D"/>
              </a:buClr>
              <a:buSzPct val="85000"/>
              <a:buFont typeface="Arial" panose="020B0604020202020204" pitchFamily="34" charset="0"/>
              <a:buChar char="•"/>
              <a:defRPr/>
            </a:pPr>
            <a:endParaRPr lang="en-US" altLang="en-US" sz="800" dirty="0">
              <a:solidFill>
                <a:srgbClr val="24327B"/>
              </a:solidFill>
              <a:latin typeface="Arail"/>
            </a:endParaRPr>
          </a:p>
          <a:p>
            <a:pPr marL="0" indent="-228600" eaLnBrk="1">
              <a:spcBef>
                <a:spcPts val="325"/>
              </a:spcBef>
              <a:spcAft>
                <a:spcPts val="600"/>
              </a:spcAft>
              <a:buClr>
                <a:srgbClr val="1F497D"/>
              </a:buClr>
              <a:buSzPct val="85000"/>
              <a:defRPr/>
            </a:pPr>
            <a:r>
              <a:rPr lang="en-US" altLang="en-US" sz="2200" b="1" dirty="0">
                <a:solidFill>
                  <a:srgbClr val="24327B"/>
                </a:solidFill>
                <a:latin typeface="Arail"/>
              </a:rPr>
              <a:t> Risks:</a:t>
            </a:r>
            <a:endParaRPr lang="en-US" altLang="en-US" sz="2200" dirty="0">
              <a:solidFill>
                <a:srgbClr val="24327B"/>
              </a:solidFill>
              <a:latin typeface="Arail"/>
            </a:endParaRPr>
          </a:p>
          <a:p>
            <a:pPr lvl="1" eaLnBrk="1">
              <a:spcBef>
                <a:spcPts val="325"/>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Arail"/>
              </a:rPr>
              <a:t>Nocturnal breastfeeding puts an infant at elevated risk of dental caries; </a:t>
            </a:r>
          </a:p>
          <a:p>
            <a:pPr lvl="1" eaLnBrk="1">
              <a:spcBef>
                <a:spcPts val="325"/>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Arail"/>
              </a:rPr>
              <a:t>Prolonged breastfeeding, longer than 12 to 24 months, puts a child at an elevated risk of dental caries. </a:t>
            </a:r>
          </a:p>
        </p:txBody>
      </p:sp>
      <p:sp>
        <p:nvSpPr>
          <p:cNvPr id="96259" name="TextBox 2">
            <a:extLst>
              <a:ext uri="{FF2B5EF4-FFF2-40B4-BE49-F238E27FC236}">
                <a16:creationId xmlns:a16="http://schemas.microsoft.com/office/drawing/2014/main" xmlns="" id="{5BAA10A8-5F50-4DD2-ACBD-81A916452EBE}"/>
              </a:ext>
            </a:extLst>
          </p:cNvPr>
          <p:cNvSpPr txBox="1">
            <a:spLocks noChangeArrowheads="1"/>
          </p:cNvSpPr>
          <p:nvPr/>
        </p:nvSpPr>
        <p:spPr bwMode="auto">
          <a:xfrm>
            <a:off x="1219200" y="6056313"/>
            <a:ext cx="56388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100">
                <a:solidFill>
                  <a:srgbClr val="24327B"/>
                </a:solidFill>
                <a:latin typeface="Arail"/>
              </a:rPr>
              <a:t>Peres, et. Al. Breastfeeding and Oral Health: Evidence and Methodological Challenges. </a:t>
            </a:r>
            <a:r>
              <a:rPr lang="en-US" altLang="en-US" sz="1100" i="1">
                <a:solidFill>
                  <a:srgbClr val="24327B"/>
                </a:solidFill>
                <a:latin typeface="Arail"/>
              </a:rPr>
              <a:t>J Dent Res</a:t>
            </a:r>
            <a:r>
              <a:rPr lang="en-US" altLang="en-US" sz="1100" b="1">
                <a:solidFill>
                  <a:srgbClr val="24327B"/>
                </a:solidFill>
                <a:latin typeface="Arail"/>
              </a:rPr>
              <a:t>.</a:t>
            </a:r>
            <a:r>
              <a:rPr lang="en-US" altLang="en-US" sz="1100">
                <a:solidFill>
                  <a:srgbClr val="24327B"/>
                </a:solidFill>
                <a:latin typeface="Arail"/>
              </a:rPr>
              <a:t> 2018 Mar; 97(3):251-258.</a:t>
            </a:r>
          </a:p>
        </p:txBody>
      </p:sp>
      <p:sp>
        <p:nvSpPr>
          <p:cNvPr id="96260" name="Rectangle 2">
            <a:extLst>
              <a:ext uri="{FF2B5EF4-FFF2-40B4-BE49-F238E27FC236}">
                <a16:creationId xmlns:a16="http://schemas.microsoft.com/office/drawing/2014/main" xmlns="" id="{87FD62AE-F704-42ED-BFB4-F52092D24612}"/>
              </a:ext>
            </a:extLst>
          </p:cNvPr>
          <p:cNvSpPr>
            <a:spLocks noChangeArrowheads="1"/>
          </p:cNvSpPr>
          <p:nvPr/>
        </p:nvSpPr>
        <p:spPr bwMode="auto">
          <a:xfrm>
            <a:off x="947738" y="457200"/>
            <a:ext cx="7815262" cy="152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pPr>
            <a:r>
              <a:rPr lang="en-US" altLang="en-US" sz="4000" b="1">
                <a:solidFill>
                  <a:srgbClr val="C00000"/>
                </a:solidFill>
                <a:latin typeface="Arail"/>
              </a:rPr>
              <a:t>Nutrition: Breastfeeding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a:extLst>
              <a:ext uri="{FF2B5EF4-FFF2-40B4-BE49-F238E27FC236}">
                <a16:creationId xmlns:a16="http://schemas.microsoft.com/office/drawing/2014/main" xmlns="" id="{CDCC9098-075B-4DE5-AD5F-635BA3A8753C}"/>
              </a:ext>
            </a:extLst>
          </p:cNvPr>
          <p:cNvSpPr>
            <a:spLocks noChangeArrowheads="1"/>
          </p:cNvSpPr>
          <p:nvPr/>
        </p:nvSpPr>
        <p:spPr bwMode="auto">
          <a:xfrm>
            <a:off x="533400" y="2171700"/>
            <a:ext cx="8029575" cy="3657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111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spcBef>
                <a:spcPts val="400"/>
              </a:spcBef>
              <a:spcAft>
                <a:spcPts val="600"/>
              </a:spcAft>
              <a:buClr>
                <a:srgbClr val="4F81BD"/>
              </a:buClr>
              <a:buSzPct val="100000"/>
            </a:pPr>
            <a:r>
              <a:rPr lang="en-US" altLang="en-US" sz="2800" b="1" dirty="0">
                <a:solidFill>
                  <a:srgbClr val="24327B"/>
                </a:solidFill>
              </a:rPr>
              <a:t>Feeding with Breast Milk or Formula</a:t>
            </a:r>
          </a:p>
          <a:p>
            <a:pPr eaLnBrk="1">
              <a:spcBef>
                <a:spcPts val="400"/>
              </a:spcBef>
              <a:spcAft>
                <a:spcPts val="600"/>
              </a:spcAft>
              <a:buClr>
                <a:srgbClr val="4F81BD"/>
              </a:buClr>
              <a:buSzPct val="100000"/>
            </a:pPr>
            <a:endParaRPr lang="en-US" altLang="en-US" sz="800" b="1" dirty="0">
              <a:solidFill>
                <a:srgbClr val="24327B"/>
              </a:solidFill>
            </a:endParaRPr>
          </a:p>
          <a:p>
            <a:pPr lvl="1" eaLnBrk="1">
              <a:spcBef>
                <a:spcPts val="325"/>
              </a:spcBef>
              <a:spcAft>
                <a:spcPts val="600"/>
              </a:spcAft>
              <a:buClr>
                <a:srgbClr val="1F497D"/>
              </a:buClr>
              <a:buSzPct val="85000"/>
              <a:buFont typeface="Arial" panose="020B0604020202020204" pitchFamily="34" charset="0"/>
              <a:buChar char="•"/>
            </a:pPr>
            <a:r>
              <a:rPr lang="en-US" altLang="en-US" sz="2400" dirty="0">
                <a:solidFill>
                  <a:srgbClr val="24327B"/>
                </a:solidFill>
              </a:rPr>
              <a:t>The AAP recommends that for the first 6 six months, the baby should be fed only breast milk and formula.</a:t>
            </a:r>
          </a:p>
          <a:p>
            <a:pPr lvl="1" eaLnBrk="1">
              <a:spcBef>
                <a:spcPts val="325"/>
              </a:spcBef>
              <a:spcAft>
                <a:spcPts val="600"/>
              </a:spcAft>
              <a:buClr>
                <a:srgbClr val="1F497D"/>
              </a:buClr>
              <a:buSzPct val="85000"/>
              <a:buFont typeface="Arial" panose="020B0604020202020204" pitchFamily="34" charset="0"/>
              <a:buChar char="•"/>
            </a:pPr>
            <a:endParaRPr lang="en-US" altLang="en-US" sz="800" dirty="0">
              <a:solidFill>
                <a:srgbClr val="24327B"/>
              </a:solidFill>
            </a:endParaRPr>
          </a:p>
          <a:p>
            <a:pPr lvl="1" eaLnBrk="1">
              <a:spcBef>
                <a:spcPts val="325"/>
              </a:spcBef>
              <a:spcAft>
                <a:spcPts val="600"/>
              </a:spcAft>
              <a:buClr>
                <a:srgbClr val="1F497D"/>
              </a:buClr>
              <a:buSzPct val="85000"/>
              <a:buFont typeface="Arial" panose="020B0604020202020204" pitchFamily="34" charset="0"/>
              <a:buChar char="•"/>
            </a:pPr>
            <a:r>
              <a:rPr lang="en-US" altLang="en-US" sz="2400" dirty="0">
                <a:solidFill>
                  <a:srgbClr val="24327B"/>
                </a:solidFill>
              </a:rPr>
              <a:t>The baby’s mouth should be wiped out with an infant washcloth after each feeding.</a:t>
            </a:r>
          </a:p>
          <a:p>
            <a:pPr eaLnBrk="1">
              <a:spcBef>
                <a:spcPts val="400"/>
              </a:spcBef>
              <a:spcAft>
                <a:spcPts val="600"/>
              </a:spcAft>
              <a:buSzPct val="100000"/>
            </a:pPr>
            <a:endParaRPr lang="en-US" altLang="en-US" sz="2000" dirty="0">
              <a:solidFill>
                <a:srgbClr val="24327B"/>
              </a:solidFill>
            </a:endParaRPr>
          </a:p>
        </p:txBody>
      </p:sp>
      <p:sp>
        <p:nvSpPr>
          <p:cNvPr id="5" name="Rectangle 2">
            <a:extLst>
              <a:ext uri="{FF2B5EF4-FFF2-40B4-BE49-F238E27FC236}">
                <a16:creationId xmlns:a16="http://schemas.microsoft.com/office/drawing/2014/main" xmlns="" id="{1AEFC167-3C4F-46AB-9F3B-99CF940A5AE9}"/>
              </a:ext>
            </a:extLst>
          </p:cNvPr>
          <p:cNvSpPr>
            <a:spLocks noChangeArrowheads="1"/>
          </p:cNvSpPr>
          <p:nvPr/>
        </p:nvSpPr>
        <p:spPr bwMode="auto">
          <a:xfrm>
            <a:off x="1371600" y="533400"/>
            <a:ext cx="66294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Nutrition for Infant </a:t>
            </a:r>
          </a:p>
          <a:p>
            <a:pPr algn="ctr" eaLnBrk="1">
              <a:lnSpc>
                <a:spcPct val="100000"/>
              </a:lnSpc>
              <a:spcBef>
                <a:spcPct val="0"/>
              </a:spcBef>
              <a:buClrTx/>
              <a:defRPr/>
            </a:pPr>
            <a:r>
              <a:rPr lang="en-US" altLang="en-US" b="1" dirty="0">
                <a:solidFill>
                  <a:srgbClr val="C00000"/>
                </a:solidFill>
                <a:latin typeface="+mj-lt"/>
                <a:ea typeface="+mn-ea"/>
              </a:rPr>
              <a:t>Before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a:extLst>
              <a:ext uri="{FF2B5EF4-FFF2-40B4-BE49-F238E27FC236}">
                <a16:creationId xmlns:a16="http://schemas.microsoft.com/office/drawing/2014/main" xmlns="" id="{AC256B27-F295-42DB-A36F-5C25FC6F24A8}"/>
              </a:ext>
            </a:extLst>
          </p:cNvPr>
          <p:cNvSpPr>
            <a:spLocks noChangeArrowheads="1"/>
          </p:cNvSpPr>
          <p:nvPr/>
        </p:nvSpPr>
        <p:spPr bwMode="auto">
          <a:xfrm>
            <a:off x="838200" y="2133600"/>
            <a:ext cx="8029575"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111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spcBef>
                <a:spcPts val="400"/>
              </a:spcBef>
              <a:spcAft>
                <a:spcPts val="600"/>
              </a:spcAft>
              <a:buClr>
                <a:srgbClr val="4F81BD"/>
              </a:buClr>
              <a:buSzPct val="100000"/>
            </a:pPr>
            <a:r>
              <a:rPr lang="en-US" altLang="en-US" sz="2800" b="1">
                <a:solidFill>
                  <a:srgbClr val="24327B"/>
                </a:solidFill>
              </a:rPr>
              <a:t>Bottle feeding</a:t>
            </a:r>
          </a:p>
          <a:p>
            <a:pPr eaLnBrk="1">
              <a:spcBef>
                <a:spcPts val="400"/>
              </a:spcBef>
              <a:spcAft>
                <a:spcPts val="600"/>
              </a:spcAft>
              <a:buClr>
                <a:srgbClr val="4F81BD"/>
              </a:buClr>
              <a:buSzPct val="100000"/>
            </a:pPr>
            <a:endParaRPr lang="en-US" altLang="en-US" sz="300" b="1">
              <a:solidFill>
                <a:srgbClr val="24327B"/>
              </a:solidFill>
            </a:endParaRPr>
          </a:p>
          <a:p>
            <a:pPr lvl="1" eaLnBrk="1">
              <a:spcBef>
                <a:spcPts val="350"/>
              </a:spcBef>
              <a:spcAft>
                <a:spcPts val="600"/>
              </a:spcAft>
              <a:buClr>
                <a:srgbClr val="1F497D"/>
              </a:buClr>
              <a:buSzPct val="85000"/>
              <a:buFont typeface="Arial" panose="020B0604020202020204" pitchFamily="34" charset="0"/>
              <a:buChar char="•"/>
            </a:pPr>
            <a:r>
              <a:rPr lang="en-US" altLang="en-US" sz="2400">
                <a:solidFill>
                  <a:srgbClr val="24327B"/>
                </a:solidFill>
              </a:rPr>
              <a:t>The mother should avoid bottle propping or putting the baby in bed with a bottle.</a:t>
            </a:r>
          </a:p>
          <a:p>
            <a:pPr lvl="1" eaLnBrk="1">
              <a:spcBef>
                <a:spcPts val="350"/>
              </a:spcBef>
              <a:spcAft>
                <a:spcPts val="600"/>
              </a:spcAft>
              <a:buClr>
                <a:srgbClr val="1F497D"/>
              </a:buClr>
              <a:buSzPct val="85000"/>
              <a:buFont typeface="Arial" panose="020B0604020202020204" pitchFamily="34" charset="0"/>
              <a:buChar char="•"/>
            </a:pPr>
            <a:endParaRPr lang="en-US" altLang="en-US" sz="300">
              <a:solidFill>
                <a:srgbClr val="24327B"/>
              </a:solidFill>
            </a:endParaRPr>
          </a:p>
          <a:p>
            <a:pPr lvl="1" eaLnBrk="1">
              <a:spcBef>
                <a:spcPts val="350"/>
              </a:spcBef>
              <a:spcAft>
                <a:spcPts val="600"/>
              </a:spcAft>
              <a:buClr>
                <a:srgbClr val="1F497D"/>
              </a:buClr>
              <a:buSzPct val="85000"/>
              <a:buFont typeface="Arial" panose="020B0604020202020204" pitchFamily="34" charset="0"/>
              <a:buChar char="•"/>
            </a:pPr>
            <a:r>
              <a:rPr lang="en-US" altLang="en-US" sz="2400">
                <a:solidFill>
                  <a:srgbClr val="24327B"/>
                </a:solidFill>
              </a:rPr>
              <a:t>Only breastmilk or formula should be used in the bottle, unless other liquids are prescribed by the physician​​​.</a:t>
            </a:r>
          </a:p>
          <a:p>
            <a:pPr lvl="1" eaLnBrk="1">
              <a:spcBef>
                <a:spcPts val="350"/>
              </a:spcBef>
              <a:spcAft>
                <a:spcPts val="600"/>
              </a:spcAft>
              <a:buClr>
                <a:srgbClr val="1F497D"/>
              </a:buClr>
              <a:buSzPct val="85000"/>
              <a:buFont typeface="Arial" panose="020B0604020202020204" pitchFamily="34" charset="0"/>
              <a:buChar char="•"/>
            </a:pPr>
            <a:endParaRPr lang="en-US" altLang="en-US" sz="300">
              <a:solidFill>
                <a:srgbClr val="24327B"/>
              </a:solidFill>
            </a:endParaRPr>
          </a:p>
          <a:p>
            <a:pPr lvl="1" eaLnBrk="1">
              <a:spcBef>
                <a:spcPts val="350"/>
              </a:spcBef>
              <a:spcAft>
                <a:spcPts val="600"/>
              </a:spcAft>
              <a:buClr>
                <a:srgbClr val="1F497D"/>
              </a:buClr>
              <a:buSzPct val="85000"/>
              <a:buFont typeface="Arial" panose="020B0604020202020204" pitchFamily="34" charset="0"/>
              <a:buChar char="•"/>
            </a:pPr>
            <a:r>
              <a:rPr lang="en-US" altLang="en-US" sz="2400">
                <a:solidFill>
                  <a:srgbClr val="24327B"/>
                </a:solidFill>
              </a:rPr>
              <a:t>Wipe out baby’s mouth daily with an infant washcloth and after each bottle feeding.</a:t>
            </a:r>
          </a:p>
        </p:txBody>
      </p:sp>
      <p:sp>
        <p:nvSpPr>
          <p:cNvPr id="4" name="Rectangle 2">
            <a:extLst>
              <a:ext uri="{FF2B5EF4-FFF2-40B4-BE49-F238E27FC236}">
                <a16:creationId xmlns:a16="http://schemas.microsoft.com/office/drawing/2014/main" xmlns="" id="{56BBABAE-9779-4C27-94EA-AF3C12873E68}"/>
              </a:ext>
            </a:extLst>
          </p:cNvPr>
          <p:cNvSpPr>
            <a:spLocks noChangeArrowheads="1"/>
          </p:cNvSpPr>
          <p:nvPr/>
        </p:nvSpPr>
        <p:spPr bwMode="auto">
          <a:xfrm>
            <a:off x="1371600" y="758825"/>
            <a:ext cx="66294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000" b="1" dirty="0">
                <a:solidFill>
                  <a:srgbClr val="C00000"/>
                </a:solidFill>
                <a:latin typeface="+mj-lt"/>
                <a:ea typeface="+mn-ea"/>
              </a:rPr>
              <a:t>Nutrition for Infant </a:t>
            </a:r>
          </a:p>
          <a:p>
            <a:pPr algn="ctr" eaLnBrk="1">
              <a:lnSpc>
                <a:spcPct val="100000"/>
              </a:lnSpc>
              <a:spcBef>
                <a:spcPct val="0"/>
              </a:spcBef>
              <a:buClrTx/>
              <a:defRPr/>
            </a:pPr>
            <a:r>
              <a:rPr lang="en-US" altLang="en-US" b="1" dirty="0">
                <a:solidFill>
                  <a:srgbClr val="C00000"/>
                </a:solidFill>
                <a:latin typeface="+mj-lt"/>
                <a:ea typeface="+mn-ea"/>
              </a:rPr>
              <a:t>Before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xmlns="" id="{503378B8-DD43-4134-98C7-91327FE9ABCF}"/>
              </a:ext>
            </a:extLst>
          </p:cNvPr>
          <p:cNvSpPr>
            <a:spLocks noChangeArrowheads="1"/>
          </p:cNvSpPr>
          <p:nvPr/>
        </p:nvSpPr>
        <p:spPr bwMode="auto">
          <a:xfrm>
            <a:off x="685800" y="2590800"/>
            <a:ext cx="7791450"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Bottle feeding</a:t>
            </a:r>
            <a:endParaRPr lang="en-US" altLang="en-US" sz="2800" u="sng" dirty="0">
              <a:solidFill>
                <a:srgbClr val="24327B"/>
              </a:solidFill>
              <a:latin typeface="+mj-lt"/>
              <a:ea typeface="+mn-ea"/>
            </a:endParaRPr>
          </a:p>
          <a:p>
            <a:pPr marL="109537" eaLnBrk="1">
              <a:spcBef>
                <a:spcPts val="400"/>
              </a:spcBef>
              <a:buClr>
                <a:srgbClr val="4F81BD"/>
              </a:buClr>
              <a:buSzPct val="100000"/>
              <a:defRPr/>
            </a:pPr>
            <a:endParaRPr lang="en-US" altLang="en-US" sz="800" dirty="0">
              <a:solidFill>
                <a:srgbClr val="24327B"/>
              </a:solidFill>
              <a:latin typeface="+mj-lt"/>
              <a:ea typeface="+mn-ea"/>
            </a:endParaRPr>
          </a:p>
          <a:p>
            <a:pPr marL="109537" eaLnBrk="1">
              <a:spcBef>
                <a:spcPts val="400"/>
              </a:spcBef>
              <a:buClr>
                <a:srgbClr val="4F81BD"/>
              </a:buClr>
              <a:buSzPct val="100000"/>
              <a:defRPr/>
            </a:pPr>
            <a:r>
              <a:rPr lang="en-US" altLang="en-US" sz="2800" dirty="0">
                <a:solidFill>
                  <a:srgbClr val="24327B"/>
                </a:solidFill>
                <a:latin typeface="+mj-lt"/>
                <a:ea typeface="+mn-ea"/>
              </a:rPr>
              <a:t>American Academy of Pediatrics (AAP) guidelines for phasing out the bottle state that, </a:t>
            </a:r>
          </a:p>
          <a:p>
            <a:pPr marL="109537" eaLnBrk="1">
              <a:spcBef>
                <a:spcPts val="400"/>
              </a:spcBef>
              <a:buClr>
                <a:srgbClr val="4F81BD"/>
              </a:buClr>
              <a:buSzPct val="100000"/>
              <a:defRPr/>
            </a:pPr>
            <a:endParaRPr lang="en-US" altLang="en-US" sz="800" dirty="0">
              <a:solidFill>
                <a:srgbClr val="24327B"/>
              </a:solidFill>
              <a:latin typeface="+mj-lt"/>
              <a:ea typeface="+mn-ea"/>
            </a:endParaRPr>
          </a:p>
          <a:p>
            <a:pPr marL="847725" lvl="1" indent="-455613" eaLnBrk="1">
              <a:spcBef>
                <a:spcPts val="325"/>
              </a:spcBef>
              <a:buClr>
                <a:srgbClr val="1F497D"/>
              </a:buClr>
              <a:buSzPct val="85000"/>
              <a:buFont typeface="Arial" panose="020B0604020202020204" pitchFamily="34" charset="0"/>
              <a:buChar char="•"/>
              <a:defRPr/>
            </a:pPr>
            <a:r>
              <a:rPr lang="en-US" altLang="en-US" sz="2800" dirty="0">
                <a:solidFill>
                  <a:srgbClr val="24327B"/>
                </a:solidFill>
                <a:latin typeface="+mj-lt"/>
                <a:ea typeface="+mn-ea"/>
              </a:rPr>
              <a:t>Bottles should be phased out between 12 and 24 months of age.</a:t>
            </a:r>
          </a:p>
        </p:txBody>
      </p:sp>
      <p:sp>
        <p:nvSpPr>
          <p:cNvPr id="102403" name="Rectangle 2">
            <a:extLst>
              <a:ext uri="{FF2B5EF4-FFF2-40B4-BE49-F238E27FC236}">
                <a16:creationId xmlns:a16="http://schemas.microsoft.com/office/drawing/2014/main" xmlns="" id="{4ED91C72-C4FF-4A9C-BF86-80664DE3C091}"/>
              </a:ext>
            </a:extLst>
          </p:cNvPr>
          <p:cNvSpPr>
            <a:spLocks noChangeArrowheads="1"/>
          </p:cNvSpPr>
          <p:nvPr/>
        </p:nvSpPr>
        <p:spPr bwMode="auto">
          <a:xfrm>
            <a:off x="838200" y="914400"/>
            <a:ext cx="7815263" cy="152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pPr>
            <a:r>
              <a:rPr lang="en-US" altLang="en-US" sz="4000" b="1">
                <a:solidFill>
                  <a:srgbClr val="C00000"/>
                </a:solidFill>
                <a:latin typeface="Arail"/>
              </a:rPr>
              <a:t>Nutrition for Infants and </a:t>
            </a:r>
          </a:p>
          <a:p>
            <a:pPr algn="ctr" eaLnBrk="1">
              <a:lnSpc>
                <a:spcPct val="100000"/>
              </a:lnSpc>
              <a:spcBef>
                <a:spcPct val="0"/>
              </a:spcBef>
              <a:buClrTx/>
            </a:pPr>
            <a:r>
              <a:rPr lang="en-US" altLang="en-US" sz="4000" b="1">
                <a:solidFill>
                  <a:srgbClr val="C00000"/>
                </a:solidFill>
                <a:latin typeface="Arail"/>
              </a:rPr>
              <a:t>Young Children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xmlns="" id="{EB82DA85-4A9C-4320-8456-4E3806E9CA21}"/>
              </a:ext>
            </a:extLst>
          </p:cNvPr>
          <p:cNvSpPr>
            <a:spLocks noChangeArrowheads="1"/>
          </p:cNvSpPr>
          <p:nvPr/>
        </p:nvSpPr>
        <p:spPr bwMode="auto">
          <a:xfrm>
            <a:off x="1292225" y="977900"/>
            <a:ext cx="6308725"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b"/>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3600" b="1">
                <a:solidFill>
                  <a:srgbClr val="24327B"/>
                </a:solidFill>
              </a:rPr>
              <a:t>Time periods to consider</a:t>
            </a:r>
          </a:p>
        </p:txBody>
      </p:sp>
      <p:sp>
        <p:nvSpPr>
          <p:cNvPr id="8195" name="Rectangle 2">
            <a:extLst>
              <a:ext uri="{FF2B5EF4-FFF2-40B4-BE49-F238E27FC236}">
                <a16:creationId xmlns:a16="http://schemas.microsoft.com/office/drawing/2014/main" xmlns="" id="{019C0943-E098-45CF-B8D8-6ADECD537D4D}"/>
              </a:ext>
            </a:extLst>
          </p:cNvPr>
          <p:cNvSpPr>
            <a:spLocks noChangeArrowheads="1"/>
          </p:cNvSpPr>
          <p:nvPr/>
        </p:nvSpPr>
        <p:spPr bwMode="auto">
          <a:xfrm>
            <a:off x="1401763" y="1752600"/>
            <a:ext cx="6199187" cy="480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20" tIns="45000" rIns="45720" bIns="45000"/>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eaLnBrk="1">
              <a:lnSpc>
                <a:spcPct val="100000"/>
              </a:lnSpc>
              <a:spcBef>
                <a:spcPct val="0"/>
              </a:spcBef>
              <a:spcAft>
                <a:spcPts val="600"/>
              </a:spcAft>
              <a:buClrTx/>
              <a:buFontTx/>
              <a:buNone/>
              <a:defRPr/>
            </a:pPr>
            <a:r>
              <a:rPr lang="en-US" altLang="en-US" sz="2400" b="1" u="sng" dirty="0">
                <a:solidFill>
                  <a:srgbClr val="24327B"/>
                </a:solidFill>
                <a:latin typeface="+mj-lt"/>
                <a:ea typeface="+mn-ea"/>
              </a:rPr>
              <a:t>Mother</a:t>
            </a:r>
          </a:p>
          <a:p>
            <a:pPr marL="685800" indent="-342900" eaLnBrk="1">
              <a:lnSpc>
                <a:spcPct val="100000"/>
              </a:lnSpc>
              <a:spcBef>
                <a:spcPct val="0"/>
              </a:spcBef>
              <a:spcAft>
                <a:spcPts val="600"/>
              </a:spcAft>
              <a:buClrTx/>
              <a:buFont typeface="Arial" panose="020B0604020202020204" pitchFamily="34" charset="0"/>
              <a:buChar char="•"/>
              <a:defRPr/>
            </a:pPr>
            <a:r>
              <a:rPr lang="en-US" altLang="en-US" sz="2400" dirty="0">
                <a:solidFill>
                  <a:srgbClr val="24327B"/>
                </a:solidFill>
                <a:latin typeface="+mj-lt"/>
                <a:ea typeface="+mn-ea"/>
              </a:rPr>
              <a:t>Expectant mother</a:t>
            </a:r>
          </a:p>
          <a:p>
            <a:pPr marL="685800" indent="-342900" eaLnBrk="1">
              <a:lnSpc>
                <a:spcPct val="100000"/>
              </a:lnSpc>
              <a:spcBef>
                <a:spcPct val="0"/>
              </a:spcBef>
              <a:spcAft>
                <a:spcPts val="1200"/>
              </a:spcAft>
              <a:buClrTx/>
              <a:buFont typeface="Arial" panose="020B0604020202020204" pitchFamily="34" charset="0"/>
              <a:buChar char="•"/>
              <a:defRPr/>
            </a:pPr>
            <a:r>
              <a:rPr lang="en-US" altLang="en-US" sz="2400" dirty="0">
                <a:solidFill>
                  <a:srgbClr val="24327B"/>
                </a:solidFill>
                <a:latin typeface="+mj-lt"/>
                <a:ea typeface="+mn-ea"/>
              </a:rPr>
              <a:t>New mother</a:t>
            </a:r>
            <a:endParaRPr lang="en-US" altLang="en-US" sz="800" dirty="0">
              <a:solidFill>
                <a:srgbClr val="24327B"/>
              </a:solidFill>
              <a:latin typeface="+mj-lt"/>
              <a:ea typeface="+mn-ea"/>
            </a:endParaRPr>
          </a:p>
          <a:p>
            <a:pPr eaLnBrk="1">
              <a:lnSpc>
                <a:spcPct val="100000"/>
              </a:lnSpc>
              <a:spcBef>
                <a:spcPct val="0"/>
              </a:spcBef>
              <a:spcAft>
                <a:spcPts val="1200"/>
              </a:spcAft>
              <a:buClrTx/>
              <a:buFontTx/>
              <a:buNone/>
              <a:defRPr/>
            </a:pPr>
            <a:r>
              <a:rPr lang="en-US" altLang="en-US" sz="2400" b="1" u="sng" dirty="0">
                <a:solidFill>
                  <a:srgbClr val="24327B"/>
                </a:solidFill>
                <a:latin typeface="+mj-lt"/>
                <a:ea typeface="+mn-ea"/>
              </a:rPr>
              <a:t>Developing child before birth</a:t>
            </a:r>
            <a:endParaRPr lang="en-US" altLang="en-US" sz="800" b="1" dirty="0">
              <a:solidFill>
                <a:srgbClr val="24327B"/>
              </a:solidFill>
              <a:latin typeface="+mj-lt"/>
              <a:ea typeface="+mn-ea"/>
            </a:endParaRPr>
          </a:p>
          <a:p>
            <a:pPr eaLnBrk="1">
              <a:lnSpc>
                <a:spcPct val="100000"/>
              </a:lnSpc>
              <a:spcBef>
                <a:spcPct val="0"/>
              </a:spcBef>
              <a:spcAft>
                <a:spcPts val="1200"/>
              </a:spcAft>
              <a:buClrTx/>
              <a:buFontTx/>
              <a:buNone/>
              <a:defRPr/>
            </a:pPr>
            <a:r>
              <a:rPr lang="en-US" altLang="en-US" sz="2400" b="1" u="sng" dirty="0">
                <a:solidFill>
                  <a:srgbClr val="24327B"/>
                </a:solidFill>
                <a:latin typeface="+mj-lt"/>
                <a:ea typeface="+mn-ea"/>
              </a:rPr>
              <a:t>Infant and young child</a:t>
            </a:r>
            <a:r>
              <a:rPr lang="en-US" altLang="en-US" sz="2400" dirty="0">
                <a:solidFill>
                  <a:srgbClr val="24327B"/>
                </a:solidFill>
                <a:latin typeface="+mj-lt"/>
                <a:ea typeface="+mn-ea"/>
              </a:rPr>
              <a:t> </a:t>
            </a:r>
          </a:p>
          <a:p>
            <a:pPr marL="742950" indent="-342900" eaLnBrk="1">
              <a:lnSpc>
                <a:spcPct val="100000"/>
              </a:lnSpc>
              <a:spcBef>
                <a:spcPct val="0"/>
              </a:spcBef>
              <a:spcAft>
                <a:spcPts val="600"/>
              </a:spcAft>
              <a:buClrTx/>
              <a:buFont typeface="Arial" panose="020B0604020202020204" pitchFamily="34" charset="0"/>
              <a:buChar char="•"/>
              <a:defRPr/>
            </a:pPr>
            <a:r>
              <a:rPr lang="en-US" altLang="en-US" sz="2400" dirty="0">
                <a:solidFill>
                  <a:srgbClr val="24327B"/>
                </a:solidFill>
                <a:latin typeface="+mj-lt"/>
                <a:ea typeface="+mn-ea"/>
              </a:rPr>
              <a:t>Infant before baby teeth </a:t>
            </a:r>
          </a:p>
          <a:p>
            <a:pPr marL="742950" indent="-342900" eaLnBrk="1">
              <a:lnSpc>
                <a:spcPct val="100000"/>
              </a:lnSpc>
              <a:spcBef>
                <a:spcPct val="0"/>
              </a:spcBef>
              <a:spcAft>
                <a:spcPts val="600"/>
              </a:spcAft>
              <a:buClrTx/>
              <a:buFont typeface="Arial" panose="020B0604020202020204" pitchFamily="34" charset="0"/>
              <a:buChar char="•"/>
              <a:defRPr/>
            </a:pPr>
            <a:r>
              <a:rPr lang="en-US" altLang="en-US" sz="2400" dirty="0">
                <a:solidFill>
                  <a:srgbClr val="24327B"/>
                </a:solidFill>
                <a:latin typeface="+mj-lt"/>
                <a:ea typeface="+mn-ea"/>
              </a:rPr>
              <a:t>Infant and children with baby teeth</a:t>
            </a:r>
          </a:p>
          <a:p>
            <a:pPr marL="742950" indent="-342900" eaLnBrk="1">
              <a:lnSpc>
                <a:spcPct val="100000"/>
              </a:lnSpc>
              <a:spcBef>
                <a:spcPct val="0"/>
              </a:spcBef>
              <a:spcAft>
                <a:spcPts val="600"/>
              </a:spcAft>
              <a:buClrTx/>
              <a:buFont typeface="Arial" panose="020B0604020202020204" pitchFamily="34" charset="0"/>
              <a:buChar char="•"/>
              <a:defRPr/>
            </a:pPr>
            <a:r>
              <a:rPr lang="en-US" altLang="en-US" sz="2400" dirty="0">
                <a:solidFill>
                  <a:srgbClr val="24327B"/>
                </a:solidFill>
                <a:latin typeface="+mj-lt"/>
                <a:ea typeface="+mn-ea"/>
              </a:rPr>
              <a:t>Transition from baby teeth to permanent teeth</a:t>
            </a:r>
          </a:p>
        </p:txBody>
      </p:sp>
      <p:pic>
        <p:nvPicPr>
          <p:cNvPr id="12292" name="Picture 4">
            <a:extLst>
              <a:ext uri="{FF2B5EF4-FFF2-40B4-BE49-F238E27FC236}">
                <a16:creationId xmlns:a16="http://schemas.microsoft.com/office/drawing/2014/main" xmlns="" id="{C4552131-09AF-43C0-B9A7-C67B4EEE114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238" y="5732463"/>
            <a:ext cx="844550" cy="885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xmlns="" id="{BB7BF8D9-8984-4124-A8A2-EFF2F34F48B8}"/>
              </a:ext>
            </a:extLst>
          </p:cNvPr>
          <p:cNvSpPr>
            <a:spLocks noChangeArrowheads="1"/>
          </p:cNvSpPr>
          <p:nvPr/>
        </p:nvSpPr>
        <p:spPr bwMode="auto">
          <a:xfrm>
            <a:off x="661988" y="2362200"/>
            <a:ext cx="8089900" cy="3763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111125" eaLnBrk="1">
              <a:spcBef>
                <a:spcPts val="400"/>
              </a:spcBef>
              <a:spcAft>
                <a:spcPts val="600"/>
              </a:spcAft>
              <a:buClr>
                <a:srgbClr val="4F81BD"/>
              </a:buClr>
              <a:buSzPct val="100000"/>
              <a:defRPr/>
            </a:pPr>
            <a:r>
              <a:rPr lang="en-US" altLang="en-US" sz="2800" b="1" dirty="0">
                <a:solidFill>
                  <a:srgbClr val="24327B"/>
                </a:solidFill>
                <a:latin typeface="+mj-lt"/>
                <a:ea typeface="+mn-ea"/>
              </a:rPr>
              <a:t>Open Cup Introduction at Six Months</a:t>
            </a:r>
          </a:p>
          <a:p>
            <a:pPr lvl="1" eaLnBrk="1">
              <a:spcBef>
                <a:spcPts val="325"/>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Babies are encouraged to </a:t>
            </a:r>
            <a:r>
              <a:rPr lang="en-US" altLang="en-US" sz="2400" b="1" dirty="0">
                <a:solidFill>
                  <a:srgbClr val="24327B"/>
                </a:solidFill>
                <a:latin typeface="+mj-lt"/>
                <a:ea typeface="+mn-ea"/>
              </a:rPr>
              <a:t>drink from an OPEN cup </a:t>
            </a:r>
            <a:r>
              <a:rPr lang="en-US" altLang="en-US" sz="2400" dirty="0">
                <a:solidFill>
                  <a:srgbClr val="24327B"/>
                </a:solidFill>
                <a:latin typeface="+mj-lt"/>
                <a:ea typeface="+mn-ea"/>
              </a:rPr>
              <a:t>starting at 6 months of age, according to the AAP.</a:t>
            </a:r>
          </a:p>
          <a:p>
            <a:pPr lvl="1" eaLnBrk="1">
              <a:spcBef>
                <a:spcPts val="325"/>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Practice with only water – do not get baby used to sweetened beverages in a cup. 	</a:t>
            </a:r>
          </a:p>
          <a:p>
            <a:pPr lvl="1" eaLnBrk="1">
              <a:spcBef>
                <a:spcPts val="325"/>
              </a:spcBef>
              <a:spcAft>
                <a:spcPts val="600"/>
              </a:spcAft>
              <a:buClr>
                <a:srgbClr val="1F497D"/>
              </a:buClr>
              <a:buSzPct val="85000"/>
              <a:buFont typeface="Arial" panose="020B0604020202020204" pitchFamily="34" charset="0"/>
              <a:buChar char="•"/>
              <a:defRPr/>
            </a:pPr>
            <a:r>
              <a:rPr lang="en-US" altLang="en-US" sz="2400" b="1" dirty="0">
                <a:solidFill>
                  <a:srgbClr val="24327B"/>
                </a:solidFill>
                <a:latin typeface="+mj-lt"/>
                <a:ea typeface="+mn-ea"/>
              </a:rPr>
              <a:t>Juice is </a:t>
            </a:r>
            <a:r>
              <a:rPr lang="en-US" altLang="en-US" sz="2400" b="1" u="sng" dirty="0">
                <a:solidFill>
                  <a:srgbClr val="24327B"/>
                </a:solidFill>
                <a:latin typeface="+mj-lt"/>
                <a:ea typeface="+mn-ea"/>
              </a:rPr>
              <a:t>not</a:t>
            </a:r>
            <a:r>
              <a:rPr lang="en-US" altLang="en-US" sz="2400" b="1" dirty="0">
                <a:solidFill>
                  <a:srgbClr val="24327B"/>
                </a:solidFill>
                <a:latin typeface="+mj-lt"/>
                <a:ea typeface="+mn-ea"/>
              </a:rPr>
              <a:t> recommended </a:t>
            </a:r>
            <a:r>
              <a:rPr lang="en-US" altLang="en-US" sz="2400" dirty="0">
                <a:solidFill>
                  <a:srgbClr val="24327B"/>
                </a:solidFill>
                <a:latin typeface="+mj-lt"/>
                <a:ea typeface="+mn-ea"/>
              </a:rPr>
              <a:t>for babies younger than </a:t>
            </a:r>
            <a:br>
              <a:rPr lang="en-US" altLang="en-US" sz="2400" dirty="0">
                <a:solidFill>
                  <a:srgbClr val="24327B"/>
                </a:solidFill>
                <a:latin typeface="+mj-lt"/>
                <a:ea typeface="+mn-ea"/>
              </a:rPr>
            </a:br>
            <a:r>
              <a:rPr lang="en-US" altLang="en-US" sz="2400" dirty="0">
                <a:solidFill>
                  <a:srgbClr val="24327B"/>
                </a:solidFill>
                <a:latin typeface="+mj-lt"/>
                <a:ea typeface="+mn-ea"/>
              </a:rPr>
              <a:t>1 year of age, unless specifically instructed by pediatrician.</a:t>
            </a:r>
          </a:p>
          <a:p>
            <a:pPr eaLnBrk="1">
              <a:spcBef>
                <a:spcPts val="400"/>
              </a:spcBef>
              <a:spcAft>
                <a:spcPts val="600"/>
              </a:spcAft>
              <a:buSzPct val="100000"/>
              <a:defRPr/>
            </a:pPr>
            <a:endParaRPr lang="en-US" altLang="en-US" sz="2000" dirty="0">
              <a:solidFill>
                <a:srgbClr val="24327B"/>
              </a:solidFill>
              <a:latin typeface="+mj-lt"/>
              <a:ea typeface="+mn-ea"/>
            </a:endParaRPr>
          </a:p>
        </p:txBody>
      </p:sp>
      <p:sp>
        <p:nvSpPr>
          <p:cNvPr id="104451" name="Rectangle 2">
            <a:extLst>
              <a:ext uri="{FF2B5EF4-FFF2-40B4-BE49-F238E27FC236}">
                <a16:creationId xmlns:a16="http://schemas.microsoft.com/office/drawing/2014/main" xmlns="" id="{B1245B71-9557-4A71-8FE8-78591134DDB6}"/>
              </a:ext>
            </a:extLst>
          </p:cNvPr>
          <p:cNvSpPr>
            <a:spLocks noChangeArrowheads="1"/>
          </p:cNvSpPr>
          <p:nvPr/>
        </p:nvSpPr>
        <p:spPr bwMode="auto">
          <a:xfrm>
            <a:off x="798513" y="862013"/>
            <a:ext cx="7816850" cy="152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pPr>
            <a:r>
              <a:rPr lang="en-US" altLang="en-US" sz="4000" b="1">
                <a:solidFill>
                  <a:srgbClr val="C00000"/>
                </a:solidFill>
                <a:latin typeface="Arail"/>
              </a:rPr>
              <a:t>Nutrition for Infants and </a:t>
            </a:r>
          </a:p>
          <a:p>
            <a:pPr algn="ctr" eaLnBrk="1">
              <a:lnSpc>
                <a:spcPct val="100000"/>
              </a:lnSpc>
              <a:spcBef>
                <a:spcPct val="0"/>
              </a:spcBef>
              <a:buClrTx/>
            </a:pPr>
            <a:r>
              <a:rPr lang="en-US" altLang="en-US" sz="4000" b="1">
                <a:solidFill>
                  <a:srgbClr val="C00000"/>
                </a:solidFill>
                <a:latin typeface="Arail"/>
              </a:rPr>
              <a:t>Young Children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xmlns="" id="{EAC69D21-D454-464B-B6EA-292D70585DC5}"/>
              </a:ext>
            </a:extLst>
          </p:cNvPr>
          <p:cNvSpPr>
            <a:spLocks noChangeArrowheads="1"/>
          </p:cNvSpPr>
          <p:nvPr/>
        </p:nvSpPr>
        <p:spPr bwMode="auto">
          <a:xfrm>
            <a:off x="439738" y="1752600"/>
            <a:ext cx="8534400" cy="3829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Sippy cups</a:t>
            </a:r>
          </a:p>
          <a:p>
            <a:pPr lvl="1" eaLnBrk="1">
              <a:spcBef>
                <a:spcPts val="0"/>
              </a:spcBef>
              <a:spcAft>
                <a:spcPts val="600"/>
              </a:spcAft>
              <a:buClr>
                <a:srgbClr val="1F497D"/>
              </a:buClr>
              <a:buSzPct val="85000"/>
              <a:buFont typeface="Arial" panose="020B0604020202020204" pitchFamily="34" charset="0"/>
              <a:buChar char="•"/>
              <a:defRPr/>
            </a:pPr>
            <a:r>
              <a:rPr lang="en-US" altLang="en-US" sz="2600" dirty="0">
                <a:solidFill>
                  <a:srgbClr val="24327B"/>
                </a:solidFill>
                <a:latin typeface="+mj-lt"/>
                <a:ea typeface="+mn-ea"/>
              </a:rPr>
              <a:t>A toddler only needs to drink when thirsty or with meals.</a:t>
            </a:r>
          </a:p>
          <a:p>
            <a:pPr lvl="1" eaLnBrk="1">
              <a:spcBef>
                <a:spcPts val="0"/>
              </a:spcBef>
              <a:spcAft>
                <a:spcPts val="600"/>
              </a:spcAft>
              <a:buClr>
                <a:srgbClr val="1F497D"/>
              </a:buClr>
              <a:buSzPct val="85000"/>
              <a:buFont typeface="Arial" panose="020B0604020202020204" pitchFamily="34" charset="0"/>
              <a:buChar char="•"/>
              <a:defRPr/>
            </a:pPr>
            <a:r>
              <a:rPr lang="en-US" altLang="en-US" sz="2600" dirty="0">
                <a:solidFill>
                  <a:srgbClr val="24327B"/>
                </a:solidFill>
                <a:latin typeface="+mj-lt"/>
                <a:ea typeface="+mn-ea"/>
              </a:rPr>
              <a:t>If a toddler holds on to a cup most of the day like a security blanket, they may end up overdrinking (and need more frequent diaper changes).</a:t>
            </a:r>
          </a:p>
          <a:p>
            <a:pPr lvl="1" eaLnBrk="1">
              <a:spcBef>
                <a:spcPts val="0"/>
              </a:spcBef>
              <a:spcAft>
                <a:spcPts val="600"/>
              </a:spcAft>
              <a:buClr>
                <a:srgbClr val="1F497D"/>
              </a:buClr>
              <a:buSzPct val="85000"/>
              <a:buFont typeface="Arial" panose="020B0604020202020204" pitchFamily="34" charset="0"/>
              <a:buChar char="•"/>
              <a:defRPr/>
            </a:pPr>
            <a:r>
              <a:rPr lang="en-US" altLang="en-US" sz="2600" dirty="0">
                <a:solidFill>
                  <a:srgbClr val="24327B"/>
                </a:solidFill>
                <a:latin typeface="+mj-lt"/>
                <a:ea typeface="+mn-ea"/>
              </a:rPr>
              <a:t>Sippy cups are only meant for transition from bottle feeding to drinking out of regular cups.</a:t>
            </a:r>
          </a:p>
          <a:p>
            <a:pPr lvl="1" eaLnBrk="1">
              <a:spcBef>
                <a:spcPts val="0"/>
              </a:spcBef>
              <a:spcAft>
                <a:spcPts val="600"/>
              </a:spcAft>
              <a:buClr>
                <a:srgbClr val="1F497D"/>
              </a:buClr>
              <a:buSzPct val="85000"/>
              <a:buFont typeface="Arial" panose="020B0604020202020204" pitchFamily="34" charset="0"/>
              <a:buChar char="•"/>
              <a:defRPr/>
            </a:pPr>
            <a:r>
              <a:rPr lang="en-US" altLang="en-US" sz="2600" dirty="0">
                <a:solidFill>
                  <a:srgbClr val="24327B"/>
                </a:solidFill>
                <a:latin typeface="+mj-lt"/>
                <a:ea typeface="+mn-ea"/>
              </a:rPr>
              <a:t>Water is the only liquid for a sippy cup in between meals!</a:t>
            </a:r>
          </a:p>
        </p:txBody>
      </p:sp>
      <p:sp>
        <p:nvSpPr>
          <p:cNvPr id="106499" name="Rectangle 2">
            <a:extLst>
              <a:ext uri="{FF2B5EF4-FFF2-40B4-BE49-F238E27FC236}">
                <a16:creationId xmlns:a16="http://schemas.microsoft.com/office/drawing/2014/main" xmlns="" id="{5BBAC8E8-1245-4DA7-83D5-1F37091CEC23}"/>
              </a:ext>
            </a:extLst>
          </p:cNvPr>
          <p:cNvSpPr>
            <a:spLocks noChangeArrowheads="1"/>
          </p:cNvSpPr>
          <p:nvPr/>
        </p:nvSpPr>
        <p:spPr bwMode="auto">
          <a:xfrm>
            <a:off x="798513" y="381000"/>
            <a:ext cx="7816850" cy="152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pPr>
            <a:r>
              <a:rPr lang="en-US" altLang="en-US" sz="4000" b="1" dirty="0">
                <a:solidFill>
                  <a:srgbClr val="C00000"/>
                </a:solidFill>
                <a:latin typeface="Arail"/>
              </a:rPr>
              <a:t>Nutrition for Infants and </a:t>
            </a:r>
          </a:p>
          <a:p>
            <a:pPr algn="ctr" eaLnBrk="1">
              <a:lnSpc>
                <a:spcPct val="100000"/>
              </a:lnSpc>
              <a:spcBef>
                <a:spcPct val="0"/>
              </a:spcBef>
              <a:buClrTx/>
            </a:pPr>
            <a:r>
              <a:rPr lang="en-US" altLang="en-US" sz="4000" b="1" dirty="0">
                <a:solidFill>
                  <a:srgbClr val="C00000"/>
                </a:solidFill>
                <a:latin typeface="Arail"/>
              </a:rPr>
              <a:t>Young Children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xmlns="" id="{148517AB-7C8A-4C43-89D2-F71E25085FF1}"/>
              </a:ext>
            </a:extLst>
          </p:cNvPr>
          <p:cNvSpPr>
            <a:spLocks noChangeArrowheads="1"/>
          </p:cNvSpPr>
          <p:nvPr/>
        </p:nvSpPr>
        <p:spPr bwMode="auto">
          <a:xfrm>
            <a:off x="439738" y="2406650"/>
            <a:ext cx="8323262" cy="4210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Sippy cups </a:t>
            </a:r>
            <a:r>
              <a:rPr lang="en-US" altLang="en-US" sz="2800" dirty="0">
                <a:solidFill>
                  <a:srgbClr val="24327B"/>
                </a:solidFill>
                <a:latin typeface="+mj-lt"/>
                <a:ea typeface="+mn-ea"/>
              </a:rPr>
              <a:t>(continued)</a:t>
            </a:r>
          </a:p>
          <a:p>
            <a:pPr lvl="1" eaLnBrk="1">
              <a:spcBef>
                <a:spcPts val="0"/>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Frequently drinking milk, juices or sodas, which contain sugars, can lead to tooth decay because teeth are continually being bathed in sugary liquids that help bacteria grow. </a:t>
            </a:r>
          </a:p>
          <a:p>
            <a:pPr lvl="1" eaLnBrk="1">
              <a:spcBef>
                <a:spcPts val="0"/>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The child should not go to bed with a bottle or sippy cup</a:t>
            </a:r>
          </a:p>
          <a:p>
            <a:pPr lvl="1" eaLnBrk="1">
              <a:spcBef>
                <a:spcPts val="0"/>
              </a:spcBef>
              <a:spcAft>
                <a:spcPts val="600"/>
              </a:spcAft>
              <a:buClr>
                <a:srgbClr val="1F497D"/>
              </a:buClr>
              <a:buSzPct val="85000"/>
              <a:buFont typeface="Arial" panose="020B0604020202020204" pitchFamily="34" charset="0"/>
              <a:buChar char="•"/>
              <a:defRPr/>
            </a:pPr>
            <a:r>
              <a:rPr lang="en-US" altLang="en-US" sz="2200" b="1" dirty="0">
                <a:solidFill>
                  <a:srgbClr val="24327B"/>
                </a:solidFill>
                <a:latin typeface="+mj-lt"/>
                <a:ea typeface="+mn-ea"/>
              </a:rPr>
              <a:t>Good rule</a:t>
            </a:r>
            <a:r>
              <a:rPr lang="en-US" altLang="en-US" sz="2200" dirty="0">
                <a:solidFill>
                  <a:srgbClr val="24327B"/>
                </a:solidFill>
                <a:latin typeface="+mj-lt"/>
                <a:ea typeface="+mn-ea"/>
              </a:rPr>
              <a:t>:  In between meals, a sippy cup should only contain water. The child should be offered the daily suggested servings of milk and juice at mealtime.</a:t>
            </a:r>
          </a:p>
          <a:p>
            <a:pPr lvl="1" eaLnBrk="1">
              <a:spcBef>
                <a:spcPts val="0"/>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The caregiver should keep track of sippy cup use.</a:t>
            </a:r>
          </a:p>
        </p:txBody>
      </p:sp>
      <p:sp>
        <p:nvSpPr>
          <p:cNvPr id="108547" name="Rectangle 2">
            <a:extLst>
              <a:ext uri="{FF2B5EF4-FFF2-40B4-BE49-F238E27FC236}">
                <a16:creationId xmlns:a16="http://schemas.microsoft.com/office/drawing/2014/main" xmlns="" id="{E5817FD9-175B-42D0-A927-07A339F23806}"/>
              </a:ext>
            </a:extLst>
          </p:cNvPr>
          <p:cNvSpPr>
            <a:spLocks noChangeArrowheads="1"/>
          </p:cNvSpPr>
          <p:nvPr/>
        </p:nvSpPr>
        <p:spPr bwMode="auto">
          <a:xfrm>
            <a:off x="762000" y="846138"/>
            <a:ext cx="7815263" cy="152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pPr>
            <a:r>
              <a:rPr lang="en-US" altLang="en-US" sz="4000" b="1">
                <a:solidFill>
                  <a:srgbClr val="C00000"/>
                </a:solidFill>
                <a:latin typeface="Arail"/>
              </a:rPr>
              <a:t>Nutrition for Infants and </a:t>
            </a:r>
          </a:p>
          <a:p>
            <a:pPr algn="ctr" eaLnBrk="1">
              <a:lnSpc>
                <a:spcPct val="100000"/>
              </a:lnSpc>
              <a:spcBef>
                <a:spcPct val="0"/>
              </a:spcBef>
              <a:buClrTx/>
            </a:pPr>
            <a:r>
              <a:rPr lang="en-US" altLang="en-US" sz="4000" b="1">
                <a:solidFill>
                  <a:srgbClr val="C00000"/>
                </a:solidFill>
                <a:latin typeface="Arail"/>
              </a:rPr>
              <a:t>Young Children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a:extLst>
              <a:ext uri="{FF2B5EF4-FFF2-40B4-BE49-F238E27FC236}">
                <a16:creationId xmlns:a16="http://schemas.microsoft.com/office/drawing/2014/main" xmlns="" id="{8388E1C1-E33C-4EB0-A8B4-F8C8633D653F}"/>
              </a:ext>
            </a:extLst>
          </p:cNvPr>
          <p:cNvSpPr>
            <a:spLocks noChangeArrowheads="1"/>
          </p:cNvSpPr>
          <p:nvPr/>
        </p:nvSpPr>
        <p:spPr bwMode="auto">
          <a:xfrm>
            <a:off x="533400" y="2376488"/>
            <a:ext cx="8086725" cy="335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1pPr>
            <a:lvl2pPr marL="33655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Solid Foods</a:t>
            </a:r>
            <a:endParaRPr lang="en-US" altLang="en-US" sz="900" u="sng" dirty="0">
              <a:solidFill>
                <a:srgbClr val="24327B"/>
              </a:solidFill>
              <a:latin typeface="+mj-lt"/>
              <a:ea typeface="+mn-ea"/>
            </a:endParaRPr>
          </a:p>
          <a:p>
            <a:pPr lvl="1" indent="0" eaLnBrk="1">
              <a:spcBef>
                <a:spcPts val="325"/>
              </a:spcBef>
              <a:spcAft>
                <a:spcPts val="600"/>
              </a:spcAft>
              <a:buClr>
                <a:srgbClr val="1F497D"/>
              </a:buClr>
              <a:buSzPct val="85000"/>
              <a:defRPr/>
            </a:pPr>
            <a:r>
              <a:rPr lang="en-US" altLang="en-US" sz="2800" dirty="0">
                <a:solidFill>
                  <a:srgbClr val="24327B"/>
                </a:solidFill>
                <a:latin typeface="+mj-lt"/>
                <a:ea typeface="+mn-ea"/>
              </a:rPr>
              <a:t>American Academy of Pediatrics (AAP) guidelines for feeding include to:</a:t>
            </a:r>
            <a:endParaRPr lang="en-US" altLang="en-US" sz="900" dirty="0">
              <a:solidFill>
                <a:srgbClr val="24327B"/>
              </a:solidFill>
              <a:latin typeface="+mj-lt"/>
              <a:ea typeface="+mn-ea"/>
            </a:endParaRPr>
          </a:p>
          <a:p>
            <a:pPr lvl="2" eaLnBrk="1">
              <a:spcBef>
                <a:spcPts val="350"/>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Introduce solid foods around 6 months of age;</a:t>
            </a:r>
          </a:p>
          <a:p>
            <a:pPr lvl="2" eaLnBrk="1">
              <a:spcBef>
                <a:spcPts val="350"/>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Expose baby to a wide variety of healthy foods; and</a:t>
            </a:r>
          </a:p>
          <a:p>
            <a:pPr lvl="2" eaLnBrk="1">
              <a:spcBef>
                <a:spcPts val="350"/>
              </a:spcBef>
              <a:spcAft>
                <a:spcPts val="600"/>
              </a:spcAft>
              <a:buClr>
                <a:srgbClr val="1F497D"/>
              </a:buClr>
              <a:buSzPct val="85000"/>
              <a:buFont typeface="Arial" panose="020B0604020202020204" pitchFamily="34" charset="0"/>
              <a:buChar char="•"/>
              <a:defRPr/>
            </a:pPr>
            <a:r>
              <a:rPr lang="en-US" altLang="en-US" sz="2400" dirty="0">
                <a:solidFill>
                  <a:srgbClr val="24327B"/>
                </a:solidFill>
                <a:latin typeface="+mj-lt"/>
                <a:ea typeface="+mn-ea"/>
              </a:rPr>
              <a:t>Offer a variety of food with different textures.</a:t>
            </a:r>
          </a:p>
        </p:txBody>
      </p:sp>
      <p:sp>
        <p:nvSpPr>
          <p:cNvPr id="2" name="TextBox 1">
            <a:extLst>
              <a:ext uri="{FF2B5EF4-FFF2-40B4-BE49-F238E27FC236}">
                <a16:creationId xmlns:a16="http://schemas.microsoft.com/office/drawing/2014/main" xmlns="" id="{791DB31E-E845-48C6-856E-69F8E6230A4D}"/>
              </a:ext>
            </a:extLst>
          </p:cNvPr>
          <p:cNvSpPr txBox="1"/>
          <p:nvPr/>
        </p:nvSpPr>
        <p:spPr>
          <a:xfrm>
            <a:off x="676275" y="5626261"/>
            <a:ext cx="6019800" cy="369332"/>
          </a:xfrm>
          <a:prstGeom prst="rect">
            <a:avLst/>
          </a:prstGeom>
          <a:noFill/>
        </p:spPr>
        <p:txBody>
          <a:bodyPr>
            <a:spAutoFit/>
          </a:bodyPr>
          <a:lstStyle/>
          <a:p>
            <a:pPr>
              <a:defRPr/>
            </a:pPr>
            <a:r>
              <a:rPr lang="en-US" dirty="0">
                <a:solidFill>
                  <a:schemeClr val="bg1">
                    <a:alpha val="0"/>
                  </a:schemeClr>
                </a:solidFill>
                <a:cs typeface="+mn-cs"/>
              </a:rPr>
              <a:t>T</a:t>
            </a:r>
          </a:p>
        </p:txBody>
      </p:sp>
      <p:sp>
        <p:nvSpPr>
          <p:cNvPr id="110596" name="Rectangle 2">
            <a:extLst>
              <a:ext uri="{FF2B5EF4-FFF2-40B4-BE49-F238E27FC236}">
                <a16:creationId xmlns:a16="http://schemas.microsoft.com/office/drawing/2014/main" xmlns="" id="{22D510D1-CD84-4BB6-9E7A-1614DA26EB67}"/>
              </a:ext>
            </a:extLst>
          </p:cNvPr>
          <p:cNvSpPr>
            <a:spLocks noChangeArrowheads="1"/>
          </p:cNvSpPr>
          <p:nvPr/>
        </p:nvSpPr>
        <p:spPr bwMode="auto">
          <a:xfrm>
            <a:off x="990600" y="5745163"/>
            <a:ext cx="6324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21907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spcBef>
                <a:spcPts val="325"/>
              </a:spcBef>
              <a:spcAft>
                <a:spcPts val="600"/>
              </a:spcAft>
              <a:buClr>
                <a:srgbClr val="24327B"/>
              </a:buClr>
              <a:buSzPct val="85000"/>
            </a:pPr>
            <a:r>
              <a:rPr lang="en-US" altLang="en-US" sz="2000">
                <a:solidFill>
                  <a:srgbClr val="24327B"/>
                </a:solidFill>
                <a:cs typeface="Arial" panose="020B0604020202020204" pitchFamily="34" charset="0"/>
              </a:rPr>
              <a:t>Note: These should be discussed with the pediatrician.</a:t>
            </a:r>
          </a:p>
        </p:txBody>
      </p:sp>
      <p:sp>
        <p:nvSpPr>
          <p:cNvPr id="110597" name="Rectangle 2">
            <a:extLst>
              <a:ext uri="{FF2B5EF4-FFF2-40B4-BE49-F238E27FC236}">
                <a16:creationId xmlns:a16="http://schemas.microsoft.com/office/drawing/2014/main" xmlns="" id="{D9F514EF-013A-43A1-9FC6-CD58CEAD1E87}"/>
              </a:ext>
            </a:extLst>
          </p:cNvPr>
          <p:cNvSpPr>
            <a:spLocks noChangeArrowheads="1"/>
          </p:cNvSpPr>
          <p:nvPr/>
        </p:nvSpPr>
        <p:spPr bwMode="auto">
          <a:xfrm>
            <a:off x="711200" y="857250"/>
            <a:ext cx="7815263" cy="152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pPr>
            <a:r>
              <a:rPr lang="en-US" altLang="en-US" sz="4000" b="1" dirty="0">
                <a:solidFill>
                  <a:srgbClr val="C00000"/>
                </a:solidFill>
                <a:latin typeface="Arail"/>
              </a:rPr>
              <a:t>Nutrition for Infants and </a:t>
            </a:r>
          </a:p>
          <a:p>
            <a:pPr algn="ctr" eaLnBrk="1">
              <a:lnSpc>
                <a:spcPct val="100000"/>
              </a:lnSpc>
              <a:spcBef>
                <a:spcPct val="0"/>
              </a:spcBef>
              <a:buClrTx/>
            </a:pPr>
            <a:r>
              <a:rPr lang="en-US" altLang="en-US" sz="4000" b="1" dirty="0">
                <a:solidFill>
                  <a:srgbClr val="C00000"/>
                </a:solidFill>
                <a:latin typeface="Arail"/>
              </a:rPr>
              <a:t>Young Children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70A43B7-754B-4562-92CD-0961C11FAC9C}"/>
              </a:ext>
            </a:extLst>
          </p:cNvPr>
          <p:cNvSpPr txBox="1"/>
          <p:nvPr/>
        </p:nvSpPr>
        <p:spPr>
          <a:xfrm>
            <a:off x="762000" y="5791200"/>
            <a:ext cx="6019800" cy="477054"/>
          </a:xfrm>
          <a:prstGeom prst="rect">
            <a:avLst/>
          </a:prstGeom>
          <a:noFill/>
        </p:spPr>
        <p:txBody>
          <a:bodyPr wrap="square">
            <a:spAutoFit/>
          </a:bodyPr>
          <a:lstStyle/>
          <a:p>
            <a:pPr marL="0" marR="0" lvl="0" indent="0" algn="l" defTabSz="457200" rtl="0" eaLnBrk="1" fontAlgn="auto" latinLnBrk="0" hangingPunct="1">
              <a:lnSpc>
                <a:spcPts val="99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a:ea typeface="Arial Unicode MS" panose="020B0604020202020204" pitchFamily="34" charset="-128"/>
                <a:cs typeface="Arial Unicode MS" panose="020B0604020202020204" pitchFamily="34" charset="-128"/>
              </a:rPr>
              <a:t> Dietary Guidelines Advisory Committee. 2020. Scientific Report of the 2020 Dietary Guidelines Advisory Committee: Advisory Report to the Secretary of Agriculture and the Secretary of Health and Human Services. U.S. Department of Agriculture, Agricultural Research Service, Washington, DC. </a:t>
            </a:r>
          </a:p>
        </p:txBody>
      </p:sp>
      <p:sp>
        <p:nvSpPr>
          <p:cNvPr id="5" name="TextBox 4">
            <a:extLst>
              <a:ext uri="{FF2B5EF4-FFF2-40B4-BE49-F238E27FC236}">
                <a16:creationId xmlns:a16="http://schemas.microsoft.com/office/drawing/2014/main" xmlns="" id="{F26B14BA-44D6-44C3-AD32-2D3EAD9206FD}"/>
              </a:ext>
            </a:extLst>
          </p:cNvPr>
          <p:cNvSpPr txBox="1"/>
          <p:nvPr/>
        </p:nvSpPr>
        <p:spPr>
          <a:xfrm>
            <a:off x="381000" y="2009239"/>
            <a:ext cx="8382000" cy="848950"/>
          </a:xfrm>
          <a:prstGeom prst="rect">
            <a:avLst/>
          </a:prstGeom>
          <a:noFill/>
        </p:spPr>
        <p:txBody>
          <a:bodyPr wrap="square">
            <a:spAutoFit/>
          </a:bodyPr>
          <a:lstStyle/>
          <a:p>
            <a:pPr marL="0" marR="0" lvl="0" indent="0" algn="ctr" defTabSz="457200" rtl="0" eaLnBrk="1" fontAlgn="auto" latinLnBrk="0" hangingPunct="1">
              <a:lnSpc>
                <a:spcPts val="352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Arial Unicode MS" panose="020B0604020202020204" pitchFamily="34" charset="-128"/>
                <a:cs typeface="Arial Unicode MS" panose="020B0604020202020204" pitchFamily="34" charset="-128"/>
              </a:rPr>
              <a:t>EVERY BITE COUNTS:</a:t>
            </a:r>
          </a:p>
          <a:p>
            <a:pPr marL="0" marR="0" lvl="0" indent="0" algn="ctr" defTabSz="457200" rtl="0" eaLnBrk="1" fontAlgn="auto" latinLnBrk="0" hangingPunct="1">
              <a:lnSpc>
                <a:spcPts val="2365"/>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mj-lt"/>
                <a:ea typeface="Arial Unicode MS" panose="020B0604020202020204" pitchFamily="34" charset="-128"/>
                <a:cs typeface="Arial Unicode MS" panose="020B0604020202020204" pitchFamily="34" charset="-128"/>
              </a:rPr>
              <a:t>NO ADDED SUGARS FOR KIDS 24 MONTHS OR YOUNGER!</a:t>
            </a:r>
          </a:p>
        </p:txBody>
      </p:sp>
      <p:sp>
        <p:nvSpPr>
          <p:cNvPr id="7" name="TextBox 6">
            <a:extLst>
              <a:ext uri="{FF2B5EF4-FFF2-40B4-BE49-F238E27FC236}">
                <a16:creationId xmlns:a16="http://schemas.microsoft.com/office/drawing/2014/main" xmlns="" id="{2F09919E-F510-48B2-840F-0FF0BA53C8B9}"/>
              </a:ext>
            </a:extLst>
          </p:cNvPr>
          <p:cNvSpPr txBox="1"/>
          <p:nvPr/>
        </p:nvSpPr>
        <p:spPr>
          <a:xfrm>
            <a:off x="381000" y="685800"/>
            <a:ext cx="8229600" cy="1323439"/>
          </a:xfrm>
          <a:prstGeom prst="rect">
            <a:avLst/>
          </a:prstGeom>
          <a:noFill/>
        </p:spPr>
        <p:txBody>
          <a:bodyPr wrap="square">
            <a:spAutoFit/>
          </a:bodyPr>
          <a:lstStyle/>
          <a:p>
            <a:pPr algn="ctr" eaLnBrk="1">
              <a:lnSpc>
                <a:spcPct val="100000"/>
              </a:lnSpc>
              <a:spcBef>
                <a:spcPct val="0"/>
              </a:spcBef>
              <a:buClrTx/>
            </a:pPr>
            <a:r>
              <a:rPr lang="en-US" altLang="en-US" sz="4000" b="1" dirty="0">
                <a:solidFill>
                  <a:srgbClr val="C00000"/>
                </a:solidFill>
                <a:latin typeface="Arail"/>
              </a:rPr>
              <a:t>Nutrition for Infants and </a:t>
            </a:r>
          </a:p>
          <a:p>
            <a:pPr algn="ctr" eaLnBrk="1">
              <a:lnSpc>
                <a:spcPct val="100000"/>
              </a:lnSpc>
              <a:spcBef>
                <a:spcPct val="0"/>
              </a:spcBef>
              <a:buClrTx/>
            </a:pPr>
            <a:r>
              <a:rPr lang="en-US" altLang="en-US" sz="4000" b="1" dirty="0">
                <a:solidFill>
                  <a:srgbClr val="C00000"/>
                </a:solidFill>
                <a:latin typeface="Arail"/>
              </a:rPr>
              <a:t>Young Children</a:t>
            </a:r>
          </a:p>
        </p:txBody>
      </p:sp>
      <p:sp>
        <p:nvSpPr>
          <p:cNvPr id="9" name="TextBox 8">
            <a:extLst>
              <a:ext uri="{FF2B5EF4-FFF2-40B4-BE49-F238E27FC236}">
                <a16:creationId xmlns:a16="http://schemas.microsoft.com/office/drawing/2014/main" xmlns="" id="{6D011444-88EC-41AC-8E8F-D9E3DD08BDE5}"/>
              </a:ext>
            </a:extLst>
          </p:cNvPr>
          <p:cNvSpPr txBox="1"/>
          <p:nvPr/>
        </p:nvSpPr>
        <p:spPr>
          <a:xfrm>
            <a:off x="533400" y="2858189"/>
            <a:ext cx="8229600" cy="2554545"/>
          </a:xfrm>
          <a:prstGeom prst="rect">
            <a:avLst/>
          </a:prstGeom>
          <a:noFill/>
        </p:spPr>
        <p:txBody>
          <a:bodyPr wrap="square">
            <a:spAutoFit/>
          </a:bodyPr>
          <a:lstStyle/>
          <a:p>
            <a:pPr marL="0" marR="0" lvl="0" indent="0" algn="l" defTabSz="457200" rtl="0" eaLnBrk="1" fontAlgn="auto" latinLnBrk="0" hangingPunct="1">
              <a:lnSpc>
                <a:spcPts val="1608"/>
              </a:lnSpc>
              <a:spcBef>
                <a:spcPts val="0"/>
              </a:spcBef>
              <a:spcAft>
                <a:spcPts val="0"/>
              </a:spcAft>
              <a:buClrTx/>
              <a:buSzTx/>
              <a:buFontTx/>
              <a:buNone/>
              <a:tabLst/>
              <a:defRPr/>
            </a:pPr>
            <a:r>
              <a:rPr kumimoji="0" lang="en-US" sz="1400" b="0" i="0" u="none" strike="noStrike" kern="1200" cap="none" spc="28" normalizeH="0" baseline="0" noProof="0" dirty="0">
                <a:ln>
                  <a:noFill/>
                </a:ln>
                <a:solidFill>
                  <a:prstClr val="black"/>
                </a:solidFill>
                <a:effectLst/>
                <a:uLnTx/>
                <a:uFillTx/>
                <a:latin typeface="+mn-lt"/>
                <a:ea typeface="Arial Unicode MS" panose="020B0604020202020204" pitchFamily="34" charset="-128"/>
                <a:cs typeface="Arial Unicode MS" panose="020B0604020202020204" pitchFamily="34" charset="-128"/>
              </a:rPr>
              <a:t>What is added sugar?</a:t>
            </a:r>
          </a:p>
          <a:p>
            <a:pPr marL="259081" marR="0" lvl="1" indent="-129541" algn="l" defTabSz="457200" rtl="0" eaLnBrk="1" fontAlgn="auto" latinLnBrk="0" hangingPunct="1">
              <a:lnSpc>
                <a:spcPts val="1608"/>
              </a:lnSpc>
              <a:spcBef>
                <a:spcPts val="0"/>
              </a:spcBef>
              <a:spcAft>
                <a:spcPts val="0"/>
              </a:spcAft>
              <a:buClrTx/>
              <a:buSzTx/>
              <a:buFont typeface="Arial"/>
              <a:buChar char="•"/>
              <a:tabLst/>
              <a:defRPr/>
            </a:pPr>
            <a:r>
              <a:rPr kumimoji="0" lang="en-US" sz="1400" b="0" i="0" u="none" strike="noStrike" kern="1200" cap="none" spc="9" normalizeH="0" baseline="0" noProof="0" dirty="0">
                <a:ln>
                  <a:noFill/>
                </a:ln>
                <a:solidFill>
                  <a:prstClr val="black"/>
                </a:solidFill>
                <a:effectLst/>
                <a:uLnTx/>
                <a:uFillTx/>
                <a:latin typeface="+mn-lt"/>
                <a:ea typeface="Arial Unicode MS" panose="020B0604020202020204" pitchFamily="34" charset="-128"/>
                <a:cs typeface="Arial Unicode MS" panose="020B0604020202020204" pitchFamily="34" charset="-128"/>
              </a:rPr>
              <a:t>Additional sugars added to processed, packaged food and drinks while they are being made or at your table.</a:t>
            </a:r>
          </a:p>
          <a:p>
            <a:pPr marL="259081" marR="0" lvl="1" indent="-129541" algn="l" defTabSz="457200" rtl="0" eaLnBrk="1" fontAlgn="auto" latinLnBrk="0" hangingPunct="1">
              <a:lnSpc>
                <a:spcPts val="1608"/>
              </a:lnSpc>
              <a:spcBef>
                <a:spcPts val="0"/>
              </a:spcBef>
              <a:spcAft>
                <a:spcPts val="0"/>
              </a:spcAft>
              <a:buClrTx/>
              <a:buSzTx/>
              <a:buFont typeface="Arial"/>
              <a:buChar char="•"/>
              <a:tabLst/>
              <a:defRPr/>
            </a:pPr>
            <a:r>
              <a:rPr kumimoji="0" lang="en-US" sz="1400" b="0" i="0" u="none" strike="noStrike" kern="1200" cap="none" spc="9" normalizeH="0" baseline="0" noProof="0" dirty="0">
                <a:ln>
                  <a:noFill/>
                </a:ln>
                <a:solidFill>
                  <a:prstClr val="black"/>
                </a:solidFill>
                <a:effectLst/>
                <a:uLnTx/>
                <a:uFillTx/>
                <a:latin typeface="+mn-lt"/>
                <a:ea typeface="Arial Unicode MS" panose="020B0604020202020204" pitchFamily="34" charset="-128"/>
                <a:cs typeface="Arial Unicode MS" panose="020B0604020202020204" pitchFamily="34" charset="-128"/>
              </a:rPr>
              <a:t>Added sugar is easier to spot on nutrition labels. You also can find added sugar by reading the ingredients. It comes in many forms, including brown sugar, corn sweetener, corn syrup, high-fructose corn syrup, honey dextrose, fruit juice concentrates, invert sugar, malt sugar, molasses, raw sugar, turbinado and ingredients ending in “-</a:t>
            </a:r>
            <a:r>
              <a:rPr kumimoji="0" lang="en-US" sz="1400" b="0" i="0" u="none" strike="noStrike" kern="1200" cap="none" spc="9" normalizeH="0" baseline="0" noProof="0" dirty="0" err="1">
                <a:ln>
                  <a:noFill/>
                </a:ln>
                <a:solidFill>
                  <a:prstClr val="black"/>
                </a:solidFill>
                <a:effectLst/>
                <a:uLnTx/>
                <a:uFillTx/>
                <a:latin typeface="+mn-lt"/>
                <a:ea typeface="Arial Unicode MS" panose="020B0604020202020204" pitchFamily="34" charset="-128"/>
                <a:cs typeface="Arial Unicode MS" panose="020B0604020202020204" pitchFamily="34" charset="-128"/>
              </a:rPr>
              <a:t>ose</a:t>
            </a:r>
            <a:r>
              <a:rPr kumimoji="0" lang="en-US" sz="1400" b="0" i="0" u="none" strike="noStrike" kern="1200" cap="none" spc="9" normalizeH="0" baseline="0" noProof="0" dirty="0">
                <a:ln>
                  <a:noFill/>
                </a:ln>
                <a:solidFill>
                  <a:prstClr val="black"/>
                </a:solidFill>
                <a:effectLst/>
                <a:uLnTx/>
                <a:uFillTx/>
                <a:latin typeface="+mn-lt"/>
                <a:ea typeface="Arial Unicode MS" panose="020B0604020202020204" pitchFamily="34" charset="-128"/>
                <a:cs typeface="Arial Unicode MS" panose="020B0604020202020204" pitchFamily="34" charset="-128"/>
              </a:rPr>
              <a:t>.”</a:t>
            </a:r>
          </a:p>
          <a:p>
            <a:pPr marL="0" marR="0" lvl="0" indent="0" algn="l" defTabSz="457200" rtl="0" eaLnBrk="1" fontAlgn="auto" latinLnBrk="0" hangingPunct="1">
              <a:lnSpc>
                <a:spcPts val="1608"/>
              </a:lnSpc>
              <a:spcBef>
                <a:spcPts val="0"/>
              </a:spcBef>
              <a:spcAft>
                <a:spcPts val="0"/>
              </a:spcAft>
              <a:buClrTx/>
              <a:buSzTx/>
              <a:buFontTx/>
              <a:buNone/>
              <a:tabLst/>
              <a:defRPr/>
            </a:pPr>
            <a:endParaRPr kumimoji="0" lang="en-US" sz="1400" b="0" i="0" u="none" strike="noStrike" kern="1200" cap="none" spc="9" normalizeH="0" baseline="0" noProof="0" dirty="0">
              <a:ln>
                <a:noFill/>
              </a:ln>
              <a:solidFill>
                <a:prstClr val="black"/>
              </a:solidFill>
              <a:effectLst/>
              <a:uLnTx/>
              <a:uFillTx/>
              <a:latin typeface="+mn-lt"/>
              <a:ea typeface="Arial Unicode MS" panose="020B0604020202020204" pitchFamily="34" charset="-128"/>
              <a:cs typeface="Arial Unicode MS" panose="020B0604020202020204" pitchFamily="34" charset="-128"/>
            </a:endParaRPr>
          </a:p>
          <a:p>
            <a:pPr marL="0" marR="0" lvl="0" indent="0" algn="l" defTabSz="457200" rtl="0" eaLnBrk="1" fontAlgn="auto" latinLnBrk="0" hangingPunct="1">
              <a:lnSpc>
                <a:spcPts val="1608"/>
              </a:lnSpc>
              <a:spcBef>
                <a:spcPts val="0"/>
              </a:spcBef>
              <a:spcAft>
                <a:spcPts val="0"/>
              </a:spcAft>
              <a:buClrTx/>
              <a:buSzTx/>
              <a:buFontTx/>
              <a:buNone/>
              <a:tabLst/>
              <a:defRPr/>
            </a:pPr>
            <a:r>
              <a:rPr kumimoji="0" lang="en-US" sz="1400" b="0" i="0" u="none" strike="noStrike" kern="1200" cap="none" spc="9" normalizeH="0" baseline="0" noProof="0" dirty="0">
                <a:ln>
                  <a:noFill/>
                </a:ln>
                <a:solidFill>
                  <a:prstClr val="black"/>
                </a:solidFill>
                <a:effectLst/>
                <a:uLnTx/>
                <a:uFillTx/>
                <a:latin typeface="+mn-lt"/>
                <a:ea typeface="Arial Unicode MS" panose="020B0604020202020204" pitchFamily="34" charset="-128"/>
                <a:cs typeface="Arial Unicode MS" panose="020B0604020202020204" pitchFamily="34" charset="-128"/>
              </a:rPr>
              <a:t>Why avoid added sugars?</a:t>
            </a:r>
          </a:p>
          <a:p>
            <a:pPr marL="259081" marR="0" lvl="1" indent="-129541" algn="l" defTabSz="457200" rtl="0" eaLnBrk="1" fontAlgn="auto" latinLnBrk="0" hangingPunct="1">
              <a:lnSpc>
                <a:spcPts val="1608"/>
              </a:lnSpc>
              <a:spcBef>
                <a:spcPts val="0"/>
              </a:spcBef>
              <a:spcAft>
                <a:spcPts val="0"/>
              </a:spcAft>
              <a:buClrTx/>
              <a:buSzTx/>
              <a:buFont typeface="Arial"/>
              <a:buChar char="•"/>
              <a:tabLst/>
              <a:defRPr/>
            </a:pPr>
            <a:r>
              <a:rPr kumimoji="0" lang="en-US" sz="1400" b="0" i="0" u="none" strike="noStrike" kern="1200" cap="none" spc="9" normalizeH="0" baseline="0" noProof="0" dirty="0">
                <a:ln>
                  <a:noFill/>
                </a:ln>
                <a:solidFill>
                  <a:prstClr val="black"/>
                </a:solidFill>
                <a:effectLst/>
                <a:uLnTx/>
                <a:uFillTx/>
                <a:latin typeface="+mn-lt"/>
                <a:ea typeface="Arial Unicode MS" panose="020B0604020202020204" pitchFamily="34" charset="-128"/>
                <a:cs typeface="Arial Unicode MS" panose="020B0604020202020204" pitchFamily="34" charset="-128"/>
              </a:rPr>
              <a:t>Eating and drinking too much added sugar puts kids at risk for obesity, tooth decay, heart disease, high cholesterol, high blood pressure, type 2 diabetes and fatty liver disease, among other health problems, according to the American Academy of Pediatrics (AAP). </a:t>
            </a:r>
          </a:p>
        </p:txBody>
      </p:sp>
    </p:spTree>
    <p:extLst>
      <p:ext uri="{BB962C8B-B14F-4D97-AF65-F5344CB8AC3E}">
        <p14:creationId xmlns:p14="http://schemas.microsoft.com/office/powerpoint/2010/main" xmlns="" val="2529266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xmlns="" id="{2E2A66CC-B2B2-46F4-BDCB-B7D0B122DCE7}"/>
              </a:ext>
            </a:extLst>
          </p:cNvPr>
          <p:cNvSpPr>
            <a:spLocks noChangeArrowheads="1"/>
          </p:cNvSpPr>
          <p:nvPr/>
        </p:nvSpPr>
        <p:spPr bwMode="auto">
          <a:xfrm>
            <a:off x="533400" y="1905000"/>
            <a:ext cx="8001000" cy="434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Solid Foods</a:t>
            </a:r>
          </a:p>
          <a:p>
            <a:pPr lvl="1" eaLnBrk="1">
              <a:spcBef>
                <a:spcPts val="325"/>
              </a:spcBef>
              <a:spcAft>
                <a:spcPts val="600"/>
              </a:spcAft>
              <a:buClr>
                <a:srgbClr val="1F497D"/>
              </a:buClr>
              <a:buSzPct val="85000"/>
              <a:buFont typeface="Arial" panose="020B0604020202020204" pitchFamily="34" charset="0"/>
              <a:buChar char="•"/>
              <a:defRPr/>
            </a:pPr>
            <a:r>
              <a:rPr lang="en-US" altLang="en-US" sz="2000" b="1" dirty="0">
                <a:solidFill>
                  <a:srgbClr val="24327B"/>
                </a:solidFill>
                <a:latin typeface="+mj-lt"/>
                <a:ea typeface="+mn-ea"/>
              </a:rPr>
              <a:t>6 months: </a:t>
            </a:r>
            <a:r>
              <a:rPr lang="en-US" altLang="en-US" sz="2000" dirty="0">
                <a:solidFill>
                  <a:srgbClr val="24327B"/>
                </a:solidFill>
                <a:latin typeface="+mj-lt"/>
                <a:ea typeface="+mn-ea"/>
              </a:rPr>
              <a:t>Introduce solid foods without any added sugars.</a:t>
            </a:r>
          </a:p>
          <a:p>
            <a:pPr lvl="1" eaLnBrk="1">
              <a:spcBef>
                <a:spcPts val="325"/>
              </a:spcBef>
              <a:spcAft>
                <a:spcPts val="600"/>
              </a:spcAft>
              <a:buClr>
                <a:srgbClr val="1F497D"/>
              </a:buClr>
              <a:buSzPct val="85000"/>
              <a:buFont typeface="Arial" panose="020B0604020202020204" pitchFamily="34" charset="0"/>
              <a:buChar char="•"/>
              <a:defRPr/>
            </a:pPr>
            <a:r>
              <a:rPr lang="en-US" altLang="en-US" sz="2000" b="1" dirty="0">
                <a:solidFill>
                  <a:srgbClr val="24327B"/>
                </a:solidFill>
                <a:latin typeface="+mj-lt"/>
                <a:ea typeface="+mn-ea"/>
              </a:rPr>
              <a:t>9 months:</a:t>
            </a:r>
            <a:r>
              <a:rPr lang="en-US" altLang="en-US" sz="2000" dirty="0">
                <a:solidFill>
                  <a:srgbClr val="24327B"/>
                </a:solidFill>
                <a:latin typeface="+mj-lt"/>
                <a:ea typeface="+mn-ea"/>
              </a:rPr>
              <a:t> Introduce</a:t>
            </a:r>
            <a:r>
              <a:rPr lang="en-US" altLang="en-US" sz="2000" b="1" dirty="0">
                <a:solidFill>
                  <a:srgbClr val="24327B"/>
                </a:solidFill>
                <a:latin typeface="+mj-lt"/>
                <a:ea typeface="+mn-ea"/>
              </a:rPr>
              <a:t> </a:t>
            </a:r>
            <a:r>
              <a:rPr lang="en-US" altLang="en-US" sz="2000" dirty="0">
                <a:solidFill>
                  <a:srgbClr val="24327B"/>
                </a:solidFill>
                <a:latin typeface="+mj-lt"/>
                <a:ea typeface="+mn-ea"/>
              </a:rPr>
              <a:t>2-3 </a:t>
            </a:r>
            <a:r>
              <a:rPr lang="en-US" altLang="en-US" sz="2000" b="1" dirty="0">
                <a:solidFill>
                  <a:srgbClr val="24327B"/>
                </a:solidFill>
                <a:latin typeface="+mj-lt"/>
                <a:ea typeface="+mn-ea"/>
              </a:rPr>
              <a:t>healthy</a:t>
            </a:r>
            <a:r>
              <a:rPr lang="en-US" altLang="en-US" sz="2000" dirty="0">
                <a:solidFill>
                  <a:srgbClr val="24327B"/>
                </a:solidFill>
                <a:latin typeface="+mj-lt"/>
                <a:ea typeface="+mn-ea"/>
              </a:rPr>
              <a:t> snacks per day, also without added sugars.</a:t>
            </a:r>
          </a:p>
          <a:p>
            <a:pPr lvl="2" eaLnBrk="1">
              <a:spcBef>
                <a:spcPts val="350"/>
              </a:spcBef>
              <a:spcAft>
                <a:spcPts val="600"/>
              </a:spcAft>
              <a:buClr>
                <a:srgbClr val="1F497D"/>
              </a:buClr>
              <a:buSzPct val="85000"/>
              <a:buFont typeface="Arial" panose="020B0604020202020204" pitchFamily="34" charset="0"/>
              <a:buChar char="•"/>
              <a:defRPr/>
            </a:pPr>
            <a:r>
              <a:rPr lang="en-US" altLang="en-US" dirty="0">
                <a:solidFill>
                  <a:srgbClr val="24327B"/>
                </a:solidFill>
              </a:rPr>
              <a:t>Healthy snacks, such as appropriate portions of fruits, vegetables, and cheeses are much preferred over high-sugar non-nutritive snacks. </a:t>
            </a:r>
          </a:p>
          <a:p>
            <a:pPr lvl="2" eaLnBrk="1">
              <a:spcBef>
                <a:spcPts val="350"/>
              </a:spcBef>
              <a:spcAft>
                <a:spcPts val="600"/>
              </a:spcAft>
              <a:buClr>
                <a:srgbClr val="1F497D"/>
              </a:buClr>
              <a:buSzPct val="85000"/>
              <a:buFont typeface="Arial" panose="020B0604020202020204" pitchFamily="34" charset="0"/>
              <a:buChar char="•"/>
              <a:defRPr/>
            </a:pPr>
            <a:r>
              <a:rPr lang="en-US" altLang="en-US" dirty="0">
                <a:solidFill>
                  <a:srgbClr val="24327B"/>
                </a:solidFill>
                <a:latin typeface="+mj-lt"/>
                <a:ea typeface="+mn-ea"/>
              </a:rPr>
              <a:t>Even with good parenting, a child will often be exposed to unhealthy snacks by others and start to want these.  </a:t>
            </a:r>
          </a:p>
          <a:p>
            <a:pPr lvl="2" eaLnBrk="1">
              <a:spcBef>
                <a:spcPts val="350"/>
              </a:spcBef>
              <a:spcAft>
                <a:spcPts val="600"/>
              </a:spcAft>
              <a:buClr>
                <a:srgbClr val="1F497D"/>
              </a:buClr>
              <a:buSzPct val="85000"/>
              <a:buFont typeface="Arial" panose="020B0604020202020204" pitchFamily="34" charset="0"/>
              <a:buChar char="•"/>
              <a:defRPr/>
            </a:pPr>
            <a:r>
              <a:rPr lang="en-US" altLang="en-US" dirty="0">
                <a:solidFill>
                  <a:srgbClr val="24327B"/>
                </a:solidFill>
                <a:latin typeface="+mj-lt"/>
                <a:ea typeface="+mn-ea"/>
              </a:rPr>
              <a:t>However, parents should be reminded that frequent consumption of snacks consisting of sugar rich simple carbohydrates is a high caries risk behavior.</a:t>
            </a:r>
          </a:p>
        </p:txBody>
      </p:sp>
      <p:sp>
        <p:nvSpPr>
          <p:cNvPr id="112643" name="Rectangle 2">
            <a:extLst>
              <a:ext uri="{FF2B5EF4-FFF2-40B4-BE49-F238E27FC236}">
                <a16:creationId xmlns:a16="http://schemas.microsoft.com/office/drawing/2014/main" xmlns="" id="{14FB4527-3268-4BA3-87E2-23433B5E0B1F}"/>
              </a:ext>
            </a:extLst>
          </p:cNvPr>
          <p:cNvSpPr>
            <a:spLocks noChangeArrowheads="1"/>
          </p:cNvSpPr>
          <p:nvPr/>
        </p:nvSpPr>
        <p:spPr bwMode="auto">
          <a:xfrm>
            <a:off x="838200" y="457200"/>
            <a:ext cx="7815263" cy="152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pPr>
            <a:r>
              <a:rPr lang="en-US" altLang="en-US" sz="4000" b="1">
                <a:solidFill>
                  <a:srgbClr val="C00000"/>
                </a:solidFill>
                <a:latin typeface="Arail"/>
              </a:rPr>
              <a:t>Nutrition for Infants and </a:t>
            </a:r>
          </a:p>
          <a:p>
            <a:pPr algn="ctr" eaLnBrk="1">
              <a:lnSpc>
                <a:spcPct val="100000"/>
              </a:lnSpc>
              <a:spcBef>
                <a:spcPct val="0"/>
              </a:spcBef>
              <a:buClrTx/>
            </a:pPr>
            <a:r>
              <a:rPr lang="en-US" altLang="en-US" sz="4000" b="1">
                <a:solidFill>
                  <a:srgbClr val="C00000"/>
                </a:solidFill>
                <a:latin typeface="Arail"/>
              </a:rPr>
              <a:t>Young Children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xmlns="" id="{B397DC9E-60A9-4FBF-BAA0-F18DF75D3F5F}"/>
              </a:ext>
            </a:extLst>
          </p:cNvPr>
          <p:cNvSpPr>
            <a:spLocks noChangeArrowheads="1"/>
          </p:cNvSpPr>
          <p:nvPr/>
        </p:nvSpPr>
        <p:spPr bwMode="auto">
          <a:xfrm>
            <a:off x="1217613" y="1600200"/>
            <a:ext cx="7086600" cy="4708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Liquids</a:t>
            </a:r>
          </a:p>
          <a:p>
            <a:pPr marL="679450" lvl="1" indent="-342900" eaLnBrk="1">
              <a:spcBef>
                <a:spcPts val="325"/>
              </a:spcBef>
              <a:spcAft>
                <a:spcPts val="600"/>
              </a:spcAft>
              <a:buClr>
                <a:srgbClr val="1F497D"/>
              </a:buClr>
              <a:buSzPct val="85000"/>
              <a:buFont typeface="Arial" panose="020B0604020202020204" pitchFamily="34" charset="0"/>
              <a:buChar char="•"/>
              <a:defRPr/>
            </a:pPr>
            <a:r>
              <a:rPr lang="en-US" altLang="en-US" sz="2600" b="1" dirty="0">
                <a:solidFill>
                  <a:srgbClr val="24327B"/>
                </a:solidFill>
                <a:latin typeface="+mj-lt"/>
                <a:ea typeface="+mn-ea"/>
              </a:rPr>
              <a:t>Good rule </a:t>
            </a:r>
            <a:r>
              <a:rPr lang="en-US" altLang="en-US" sz="2600" dirty="0">
                <a:solidFill>
                  <a:srgbClr val="24327B"/>
                </a:solidFill>
                <a:latin typeface="+mj-lt"/>
                <a:ea typeface="+mn-ea"/>
              </a:rPr>
              <a:t>– </a:t>
            </a:r>
          </a:p>
          <a:p>
            <a:pPr marL="917575" lvl="2" indent="-342900" eaLnBrk="1">
              <a:spcBef>
                <a:spcPts val="325"/>
              </a:spcBef>
              <a:spcAft>
                <a:spcPts val="600"/>
              </a:spcAft>
              <a:buClr>
                <a:srgbClr val="1F497D"/>
              </a:buClr>
              <a:buSzPct val="85000"/>
              <a:buFont typeface="Courier New" panose="02070309020205020404" pitchFamily="49" charset="0"/>
              <a:buChar char="o"/>
              <a:defRPr/>
            </a:pPr>
            <a:r>
              <a:rPr lang="en-US" altLang="en-US" sz="2400" dirty="0">
                <a:solidFill>
                  <a:srgbClr val="24327B"/>
                </a:solidFill>
                <a:latin typeface="+mj-lt"/>
                <a:ea typeface="+mn-ea"/>
              </a:rPr>
              <a:t>The child should be offered the daily suggested servings of milk/formula and juice at mealtimes only.</a:t>
            </a:r>
          </a:p>
          <a:p>
            <a:pPr marL="679450" lvl="1" indent="-342900" eaLnBrk="1">
              <a:spcBef>
                <a:spcPts val="325"/>
              </a:spcBef>
              <a:spcAft>
                <a:spcPts val="600"/>
              </a:spcAft>
              <a:buClr>
                <a:srgbClr val="1F497D"/>
              </a:buClr>
              <a:buSzPct val="85000"/>
              <a:buFont typeface="Arial" panose="020B0604020202020204" pitchFamily="34" charset="0"/>
              <a:buChar char="•"/>
              <a:defRPr/>
            </a:pPr>
            <a:r>
              <a:rPr lang="en-US" altLang="en-US" sz="2400" b="1" dirty="0">
                <a:solidFill>
                  <a:srgbClr val="24327B"/>
                </a:solidFill>
              </a:rPr>
              <a:t>Caution</a:t>
            </a:r>
            <a:r>
              <a:rPr lang="en-US" altLang="en-US" sz="2400" dirty="0">
                <a:solidFill>
                  <a:srgbClr val="24327B"/>
                </a:solidFill>
              </a:rPr>
              <a:t> – </a:t>
            </a:r>
          </a:p>
          <a:p>
            <a:pPr marL="917575" lvl="2" indent="-342900" eaLnBrk="1">
              <a:spcBef>
                <a:spcPts val="325"/>
              </a:spcBef>
              <a:spcAft>
                <a:spcPts val="600"/>
              </a:spcAft>
              <a:buClr>
                <a:srgbClr val="1F497D"/>
              </a:buClr>
              <a:buSzPct val="85000"/>
              <a:buFont typeface="Courier New" panose="02070309020205020404" pitchFamily="49" charset="0"/>
              <a:buChar char="o"/>
              <a:defRPr/>
            </a:pPr>
            <a:r>
              <a:rPr lang="en-US" altLang="en-US" sz="2400" dirty="0">
                <a:solidFill>
                  <a:srgbClr val="24327B"/>
                </a:solidFill>
              </a:rPr>
              <a:t>Soda often has sugar and/or caffeine.</a:t>
            </a:r>
          </a:p>
          <a:p>
            <a:pPr marL="917575" lvl="2" indent="-342900" eaLnBrk="1">
              <a:spcBef>
                <a:spcPts val="325"/>
              </a:spcBef>
              <a:spcAft>
                <a:spcPts val="600"/>
              </a:spcAft>
              <a:buClr>
                <a:srgbClr val="1F497D"/>
              </a:buClr>
              <a:buSzPct val="85000"/>
              <a:buFont typeface="Courier New" panose="02070309020205020404" pitchFamily="49" charset="0"/>
              <a:buChar char="o"/>
              <a:defRPr/>
            </a:pPr>
            <a:r>
              <a:rPr lang="en-US" altLang="en-US" sz="2400" dirty="0">
                <a:solidFill>
                  <a:srgbClr val="24327B"/>
                </a:solidFill>
              </a:rPr>
              <a:t>Gatorade has sugar.</a:t>
            </a:r>
          </a:p>
          <a:p>
            <a:pPr marL="917575" lvl="2" indent="-342900" eaLnBrk="1">
              <a:spcBef>
                <a:spcPts val="325"/>
              </a:spcBef>
              <a:spcAft>
                <a:spcPts val="600"/>
              </a:spcAft>
              <a:buClr>
                <a:srgbClr val="1F497D"/>
              </a:buClr>
              <a:buSzPct val="85000"/>
              <a:buFont typeface="Courier New" panose="02070309020205020404" pitchFamily="49" charset="0"/>
              <a:buChar char="o"/>
              <a:defRPr/>
            </a:pPr>
            <a:r>
              <a:rPr lang="en-US" altLang="en-US" sz="2400" dirty="0">
                <a:solidFill>
                  <a:srgbClr val="24327B"/>
                </a:solidFill>
              </a:rPr>
              <a:t>Note: Only liquids without sugar and without caffeine are hydrating.</a:t>
            </a:r>
            <a:endParaRPr lang="en-US" altLang="en-US" sz="2400" dirty="0">
              <a:solidFill>
                <a:srgbClr val="24327B"/>
              </a:solidFill>
              <a:latin typeface="+mj-lt"/>
              <a:ea typeface="+mn-ea"/>
            </a:endParaRPr>
          </a:p>
        </p:txBody>
      </p:sp>
      <p:pic>
        <p:nvPicPr>
          <p:cNvPr id="114691" name="Picture 3">
            <a:extLst>
              <a:ext uri="{FF2B5EF4-FFF2-40B4-BE49-F238E27FC236}">
                <a16:creationId xmlns:a16="http://schemas.microsoft.com/office/drawing/2014/main" xmlns="" id="{1B7743A1-801A-4CA8-B1F7-18FAA55E80E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4175" y="5410200"/>
            <a:ext cx="1117600" cy="11731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4692" name="Rectangle 2">
            <a:extLst>
              <a:ext uri="{FF2B5EF4-FFF2-40B4-BE49-F238E27FC236}">
                <a16:creationId xmlns:a16="http://schemas.microsoft.com/office/drawing/2014/main" xmlns="" id="{98DA15C3-012A-435E-8B22-F891C25AADA5}"/>
              </a:ext>
            </a:extLst>
          </p:cNvPr>
          <p:cNvSpPr>
            <a:spLocks noChangeArrowheads="1"/>
          </p:cNvSpPr>
          <p:nvPr/>
        </p:nvSpPr>
        <p:spPr bwMode="auto">
          <a:xfrm>
            <a:off x="854075" y="427038"/>
            <a:ext cx="7815263" cy="152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pPr>
            <a:r>
              <a:rPr lang="en-US" altLang="en-US" sz="4000" b="1">
                <a:solidFill>
                  <a:srgbClr val="C00000"/>
                </a:solidFill>
                <a:latin typeface="Arail"/>
              </a:rPr>
              <a:t>Nutrition for Infants and </a:t>
            </a:r>
          </a:p>
          <a:p>
            <a:pPr algn="ctr" eaLnBrk="1">
              <a:lnSpc>
                <a:spcPct val="100000"/>
              </a:lnSpc>
              <a:spcBef>
                <a:spcPct val="0"/>
              </a:spcBef>
              <a:buClrTx/>
            </a:pPr>
            <a:r>
              <a:rPr lang="en-US" altLang="en-US" sz="4000" b="1">
                <a:solidFill>
                  <a:srgbClr val="C00000"/>
                </a:solidFill>
                <a:latin typeface="Arail"/>
              </a:rPr>
              <a:t>Young Children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2D050">
            <a:alpha val="96077"/>
          </a:srgbClr>
        </a:solidFill>
        <a:effectLst/>
      </p:bgPr>
    </p:bg>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xmlns="" id="{713EC061-E17C-4F8F-897D-78DD7C1C5989}"/>
              </a:ext>
            </a:extLst>
          </p:cNvPr>
          <p:cNvSpPr>
            <a:spLocks noChangeArrowheads="1"/>
          </p:cNvSpPr>
          <p:nvPr/>
        </p:nvSpPr>
        <p:spPr bwMode="auto">
          <a:xfrm>
            <a:off x="392113" y="942975"/>
            <a:ext cx="8359775" cy="5830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Unicode MS" panose="020B060402020202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Unicode MS" panose="020B060402020202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Unicode MS" panose="020B060402020202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Unicode MS" panose="020B060402020202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Unicode MS" panose="020B0604020202020204" pitchFamily="34" charset="-128"/>
              </a:defRPr>
            </a:lvl9pPr>
          </a:lstStyle>
          <a:p>
            <a:pPr eaLnBrk="1">
              <a:buSzPct val="100000"/>
              <a:defRPr/>
            </a:pPr>
            <a:endParaRPr lang="en-US" altLang="en-US" sz="2700">
              <a:latin typeface="Calibri" panose="020F0502020204030204" pitchFamily="34" charset="0"/>
              <a:ea typeface="+mn-ea"/>
            </a:endParaRPr>
          </a:p>
          <a:p>
            <a:pPr marL="109538" eaLnBrk="1">
              <a:spcBef>
                <a:spcPts val="400"/>
              </a:spcBef>
              <a:spcAft>
                <a:spcPts val="600"/>
              </a:spcAft>
              <a:buSzPct val="100000"/>
              <a:defRPr/>
            </a:pPr>
            <a:endParaRPr lang="en-US" altLang="en-US" sz="2700">
              <a:latin typeface="Calibri" panose="020F0502020204030204" pitchFamily="34" charset="0"/>
              <a:ea typeface="+mn-ea"/>
            </a:endParaRPr>
          </a:p>
        </p:txBody>
      </p:sp>
      <p:pic>
        <p:nvPicPr>
          <p:cNvPr id="116739" name="Picture 3">
            <a:extLst>
              <a:ext uri="{FF2B5EF4-FFF2-40B4-BE49-F238E27FC236}">
                <a16:creationId xmlns:a16="http://schemas.microsoft.com/office/drawing/2014/main" xmlns="" id="{516D089E-B706-4A57-B9E5-AE696BA46A3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00" y="762000"/>
            <a:ext cx="8077200" cy="57800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6740" name="TextBox 1">
            <a:extLst>
              <a:ext uri="{FF2B5EF4-FFF2-40B4-BE49-F238E27FC236}">
                <a16:creationId xmlns:a16="http://schemas.microsoft.com/office/drawing/2014/main" xmlns="" id="{9684B91E-8858-4563-8D28-DA8FEFE74AB4}"/>
              </a:ext>
            </a:extLst>
          </p:cNvPr>
          <p:cNvSpPr txBox="1">
            <a:spLocks noChangeArrowheads="1"/>
          </p:cNvSpPr>
          <p:nvPr/>
        </p:nvSpPr>
        <p:spPr bwMode="auto">
          <a:xfrm>
            <a:off x="685800" y="198438"/>
            <a:ext cx="7467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2400" b="1">
                <a:solidFill>
                  <a:srgbClr val="24327B"/>
                </a:solidFill>
              </a:rPr>
              <a:t>WIC guidelines follow these recommendations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a:extLst>
              <a:ext uri="{FF2B5EF4-FFF2-40B4-BE49-F238E27FC236}">
                <a16:creationId xmlns:a16="http://schemas.microsoft.com/office/drawing/2014/main" xmlns="" id="{F4E8522E-28D5-4731-AC57-34EAC86ACB88}"/>
              </a:ext>
            </a:extLst>
          </p:cNvPr>
          <p:cNvSpPr>
            <a:spLocks noChangeArrowheads="1"/>
          </p:cNvSpPr>
          <p:nvPr/>
        </p:nvSpPr>
        <p:spPr bwMode="auto">
          <a:xfrm>
            <a:off x="1927225" y="5181600"/>
            <a:ext cx="3048000" cy="1809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45085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spcBef>
                <a:spcPts val="400"/>
              </a:spcBef>
              <a:spcAft>
                <a:spcPts val="600"/>
              </a:spcAft>
              <a:buClr>
                <a:srgbClr val="4F81BD"/>
              </a:buClr>
              <a:buSzPct val="100000"/>
              <a:buFont typeface="Arial" panose="020B0604020202020204" pitchFamily="34" charset="0"/>
              <a:buChar char="•"/>
            </a:pPr>
            <a:endParaRPr lang="en-US" altLang="en-US" sz="2800">
              <a:solidFill>
                <a:srgbClr val="24327B"/>
              </a:solidFill>
              <a:latin typeface="Book Antiqua" panose="02040602050305030304" pitchFamily="18" charset="0"/>
            </a:endParaRPr>
          </a:p>
        </p:txBody>
      </p:sp>
      <p:sp>
        <p:nvSpPr>
          <p:cNvPr id="98307" name="Rectangle 2">
            <a:extLst>
              <a:ext uri="{FF2B5EF4-FFF2-40B4-BE49-F238E27FC236}">
                <a16:creationId xmlns:a16="http://schemas.microsoft.com/office/drawing/2014/main" xmlns="" id="{2CEAECF2-4368-4E0D-9BAA-63163310697C}"/>
              </a:ext>
            </a:extLst>
          </p:cNvPr>
          <p:cNvSpPr>
            <a:spLocks noChangeArrowheads="1"/>
          </p:cNvSpPr>
          <p:nvPr/>
        </p:nvSpPr>
        <p:spPr bwMode="auto">
          <a:xfrm>
            <a:off x="1743075" y="728663"/>
            <a:ext cx="5351463" cy="804862"/>
          </a:xfrm>
          <a:prstGeom prst="rect">
            <a:avLst/>
          </a:prstGeom>
          <a:noFill/>
          <a:ln w="9525">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800" b="1" dirty="0">
                <a:solidFill>
                  <a:srgbClr val="C00000"/>
                </a:solidFill>
                <a:latin typeface="+mj-lt"/>
                <a:ea typeface="+mn-ea"/>
              </a:rPr>
              <a:t>ORAL HABITS</a:t>
            </a:r>
            <a:endParaRPr lang="en-US" altLang="en-US" sz="4800" b="1" dirty="0">
              <a:latin typeface="+mj-lt"/>
              <a:ea typeface="+mn-ea"/>
            </a:endParaRPr>
          </a:p>
        </p:txBody>
      </p:sp>
      <p:sp>
        <p:nvSpPr>
          <p:cNvPr id="118788" name="TextBox 9">
            <a:extLst>
              <a:ext uri="{FF2B5EF4-FFF2-40B4-BE49-F238E27FC236}">
                <a16:creationId xmlns:a16="http://schemas.microsoft.com/office/drawing/2014/main" xmlns="" id="{DA396B87-FA0D-4525-84DB-6090D6ABAFCF}"/>
              </a:ext>
            </a:extLst>
          </p:cNvPr>
          <p:cNvSpPr txBox="1">
            <a:spLocks noChangeArrowheads="1"/>
          </p:cNvSpPr>
          <p:nvPr/>
        </p:nvSpPr>
        <p:spPr bwMode="auto">
          <a:xfrm>
            <a:off x="1233488" y="1692275"/>
            <a:ext cx="7483475" cy="426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11125">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spcBef>
                <a:spcPts val="400"/>
              </a:spcBef>
              <a:spcAft>
                <a:spcPts val="600"/>
              </a:spcAft>
              <a:buClr>
                <a:srgbClr val="4F81BD"/>
              </a:buClr>
              <a:buSzPct val="100000"/>
            </a:pPr>
            <a:r>
              <a:rPr lang="en-US" altLang="en-US" sz="2800">
                <a:solidFill>
                  <a:srgbClr val="24327B"/>
                </a:solidFill>
                <a:cs typeface="Arial" panose="020B0604020202020204" pitchFamily="34" charset="0"/>
              </a:rPr>
              <a:t>Drinking and eating are essential activities for the development of a child.</a:t>
            </a:r>
          </a:p>
          <a:p>
            <a:pPr eaLnBrk="1">
              <a:spcBef>
                <a:spcPts val="400"/>
              </a:spcBef>
              <a:spcAft>
                <a:spcPts val="600"/>
              </a:spcAft>
              <a:buClr>
                <a:srgbClr val="4F81BD"/>
              </a:buClr>
              <a:buSzPct val="100000"/>
            </a:pPr>
            <a:r>
              <a:rPr lang="en-US" altLang="en-US" sz="2800">
                <a:solidFill>
                  <a:srgbClr val="24327B"/>
                </a:solidFill>
                <a:cs typeface="Arial" panose="020B0604020202020204" pitchFamily="34" charset="0"/>
              </a:rPr>
              <a:t>However, </a:t>
            </a:r>
            <a:r>
              <a:rPr lang="en-US" altLang="en-US" sz="2800" b="1">
                <a:solidFill>
                  <a:srgbClr val="24327B"/>
                </a:solidFill>
                <a:cs typeface="Arial" panose="020B0604020202020204" pitchFamily="34" charset="0"/>
              </a:rPr>
              <a:t>eating</a:t>
            </a:r>
            <a:r>
              <a:rPr lang="en-US" altLang="en-US" sz="2800">
                <a:solidFill>
                  <a:srgbClr val="24327B"/>
                </a:solidFill>
                <a:cs typeface="Arial" panose="020B0604020202020204" pitchFamily="34" charset="0"/>
              </a:rPr>
              <a:t> and </a:t>
            </a:r>
            <a:r>
              <a:rPr lang="en-US" altLang="en-US" sz="2800" b="1">
                <a:solidFill>
                  <a:srgbClr val="24327B"/>
                </a:solidFill>
                <a:cs typeface="Arial" panose="020B0604020202020204" pitchFamily="34" charset="0"/>
              </a:rPr>
              <a:t>drinking</a:t>
            </a:r>
            <a:r>
              <a:rPr lang="en-US" altLang="en-US" sz="2800">
                <a:solidFill>
                  <a:srgbClr val="24327B"/>
                </a:solidFill>
                <a:cs typeface="Arial" panose="020B0604020202020204" pitchFamily="34" charset="0"/>
              </a:rPr>
              <a:t> unhealthy foods can become a habit, which can pose a risk to the child.</a:t>
            </a:r>
          </a:p>
          <a:p>
            <a:pPr eaLnBrk="1">
              <a:spcBef>
                <a:spcPts val="400"/>
              </a:spcBef>
              <a:spcAft>
                <a:spcPts val="600"/>
              </a:spcAft>
              <a:buClr>
                <a:srgbClr val="4F81BD"/>
              </a:buClr>
              <a:buSzPct val="100000"/>
            </a:pPr>
            <a:r>
              <a:rPr lang="en-US" altLang="en-US" sz="2800">
                <a:solidFill>
                  <a:srgbClr val="24327B"/>
                </a:solidFill>
                <a:cs typeface="Arial" panose="020B0604020202020204" pitchFamily="34" charset="0"/>
              </a:rPr>
              <a:t>Also, the inappropriate use of </a:t>
            </a:r>
            <a:r>
              <a:rPr lang="en-US" altLang="en-US" sz="2800" b="1">
                <a:solidFill>
                  <a:srgbClr val="24327B"/>
                </a:solidFill>
                <a:cs typeface="Arial" panose="020B0604020202020204" pitchFamily="34" charset="0"/>
              </a:rPr>
              <a:t>bottles</a:t>
            </a:r>
            <a:r>
              <a:rPr lang="en-US" altLang="en-US" sz="2800">
                <a:solidFill>
                  <a:srgbClr val="24327B"/>
                </a:solidFill>
                <a:cs typeface="Arial" panose="020B0604020202020204" pitchFamily="34" charset="0"/>
              </a:rPr>
              <a:t>, </a:t>
            </a:r>
            <a:r>
              <a:rPr lang="en-US" altLang="en-US" sz="2800" b="1">
                <a:solidFill>
                  <a:srgbClr val="24327B"/>
                </a:solidFill>
                <a:cs typeface="Arial" panose="020B0604020202020204" pitchFamily="34" charset="0"/>
              </a:rPr>
              <a:t>pacifiers</a:t>
            </a:r>
            <a:r>
              <a:rPr lang="en-US" altLang="en-US" sz="2800">
                <a:solidFill>
                  <a:srgbClr val="24327B"/>
                </a:solidFill>
                <a:cs typeface="Arial" panose="020B0604020202020204" pitchFamily="34" charset="0"/>
              </a:rPr>
              <a:t> and </a:t>
            </a:r>
            <a:r>
              <a:rPr lang="en-US" altLang="en-US" sz="2800" b="1">
                <a:solidFill>
                  <a:srgbClr val="24327B"/>
                </a:solidFill>
                <a:cs typeface="Arial" panose="020B0604020202020204" pitchFamily="34" charset="0"/>
              </a:rPr>
              <a:t>sippy cups </a:t>
            </a:r>
            <a:r>
              <a:rPr lang="en-US" altLang="en-US" sz="2800">
                <a:solidFill>
                  <a:srgbClr val="24327B"/>
                </a:solidFill>
                <a:cs typeface="Arial" panose="020B0604020202020204" pitchFamily="34" charset="0"/>
              </a:rPr>
              <a:t>can become a habit and also put the child at risk.</a:t>
            </a:r>
          </a:p>
          <a:p>
            <a:pPr eaLnBrk="1">
              <a:spcBef>
                <a:spcPts val="400"/>
              </a:spcBef>
              <a:spcAft>
                <a:spcPts val="600"/>
              </a:spcAft>
              <a:buClr>
                <a:srgbClr val="4F81BD"/>
              </a:buClr>
              <a:buSzPct val="100000"/>
            </a:pPr>
            <a:endParaRPr lang="en-US" altLang="en-US" sz="2200">
              <a:cs typeface="Arial" panose="020B0604020202020204" pitchFamily="34" charset="0"/>
            </a:endParaRPr>
          </a:p>
        </p:txBody>
      </p:sp>
      <p:pic>
        <p:nvPicPr>
          <p:cNvPr id="118789" name="Picture 3">
            <a:extLst>
              <a:ext uri="{FF2B5EF4-FFF2-40B4-BE49-F238E27FC236}">
                <a16:creationId xmlns:a16="http://schemas.microsoft.com/office/drawing/2014/main" xmlns="" id="{6E04543B-A576-41AE-8B73-E0E112FBE7C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8638" y="5653088"/>
            <a:ext cx="842962" cy="885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xmlns="" id="{9C64975E-FD2B-4025-9B7D-19F820AD44E0}"/>
              </a:ext>
            </a:extLst>
          </p:cNvPr>
          <p:cNvSpPr>
            <a:spLocks noChangeArrowheads="1"/>
          </p:cNvSpPr>
          <p:nvPr/>
        </p:nvSpPr>
        <p:spPr bwMode="auto">
          <a:xfrm>
            <a:off x="838200" y="1717675"/>
            <a:ext cx="7791450" cy="327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Bottle feeding</a:t>
            </a:r>
            <a:endParaRPr lang="en-US" altLang="en-US" sz="2800" u="sng" dirty="0">
              <a:solidFill>
                <a:srgbClr val="24327B"/>
              </a:solidFill>
              <a:latin typeface="+mj-lt"/>
              <a:ea typeface="+mn-ea"/>
            </a:endParaRPr>
          </a:p>
          <a:p>
            <a:pPr marL="392112" lvl="1" indent="0" eaLnBrk="1">
              <a:spcBef>
                <a:spcPts val="325"/>
              </a:spcBef>
              <a:buClr>
                <a:srgbClr val="1F497D"/>
              </a:buClr>
              <a:buSzPct val="85000"/>
              <a:defRPr/>
            </a:pPr>
            <a:endParaRPr lang="en-US" altLang="en-US" sz="800" dirty="0">
              <a:solidFill>
                <a:srgbClr val="24327B"/>
              </a:solidFill>
              <a:latin typeface="+mj-lt"/>
              <a:ea typeface="+mn-ea"/>
            </a:endParaRPr>
          </a:p>
          <a:p>
            <a:pPr marL="392112" lvl="1" indent="0" eaLnBrk="1">
              <a:spcBef>
                <a:spcPts val="325"/>
              </a:spcBef>
              <a:buClr>
                <a:srgbClr val="1F497D"/>
              </a:buClr>
              <a:buSzPct val="85000"/>
              <a:defRPr/>
            </a:pPr>
            <a:r>
              <a:rPr lang="en-US" altLang="en-US" sz="2400" dirty="0">
                <a:solidFill>
                  <a:srgbClr val="24327B"/>
                </a:solidFill>
                <a:latin typeface="+mj-lt"/>
                <a:ea typeface="+mn-ea"/>
              </a:rPr>
              <a:t>If a infant/child continues to bottle feed too long, then the toddler may:</a:t>
            </a:r>
            <a:endParaRPr lang="en-US" altLang="en-US" sz="800" dirty="0">
              <a:solidFill>
                <a:srgbClr val="24327B"/>
              </a:solidFill>
              <a:latin typeface="+mj-lt"/>
              <a:ea typeface="+mn-ea"/>
            </a:endParaRPr>
          </a:p>
          <a:p>
            <a:pPr marL="735012" lvl="1" indent="-342900" eaLnBrk="1">
              <a:spcBef>
                <a:spcPts val="325"/>
              </a:spcBef>
              <a:buClr>
                <a:srgbClr val="1F497D"/>
              </a:buClr>
              <a:buSzPct val="85000"/>
              <a:buFont typeface="Arial" panose="020B0604020202020204" pitchFamily="34" charset="0"/>
              <a:buChar char="•"/>
              <a:defRPr/>
            </a:pPr>
            <a:r>
              <a:rPr lang="en-US" altLang="en-US" sz="2400" dirty="0">
                <a:solidFill>
                  <a:srgbClr val="24327B"/>
                </a:solidFill>
                <a:latin typeface="+mj-lt"/>
                <a:ea typeface="+mn-ea"/>
              </a:rPr>
              <a:t>Skip meals if he/she knows the bottle is available;</a:t>
            </a:r>
          </a:p>
          <a:p>
            <a:pPr marL="735012" lvl="1" indent="-342900" eaLnBrk="1">
              <a:spcBef>
                <a:spcPts val="325"/>
              </a:spcBef>
              <a:buClr>
                <a:srgbClr val="1F497D"/>
              </a:buClr>
              <a:buSzPct val="85000"/>
              <a:buFont typeface="Arial" panose="020B0604020202020204" pitchFamily="34" charset="0"/>
              <a:buChar char="•"/>
              <a:defRPr/>
            </a:pPr>
            <a:r>
              <a:rPr lang="en-US" altLang="en-US" sz="2400" dirty="0">
                <a:solidFill>
                  <a:srgbClr val="24327B"/>
                </a:solidFill>
                <a:latin typeface="+mj-lt"/>
                <a:ea typeface="+mn-ea"/>
              </a:rPr>
              <a:t>Be exposed to nutritional deficiencies; and/or</a:t>
            </a:r>
          </a:p>
          <a:p>
            <a:pPr marL="735012" lvl="1" indent="-342900" eaLnBrk="1">
              <a:spcBef>
                <a:spcPts val="325"/>
              </a:spcBef>
              <a:buClr>
                <a:srgbClr val="1F497D"/>
              </a:buClr>
              <a:buSzPct val="85000"/>
              <a:buFont typeface="Arial" panose="020B0604020202020204" pitchFamily="34" charset="0"/>
              <a:buChar char="•"/>
              <a:defRPr/>
            </a:pPr>
            <a:r>
              <a:rPr lang="en-US" altLang="en-US" sz="2400" dirty="0">
                <a:solidFill>
                  <a:srgbClr val="24327B"/>
                </a:solidFill>
                <a:latin typeface="+mj-lt"/>
                <a:ea typeface="+mn-ea"/>
              </a:rPr>
              <a:t>Experience childhood obesity, dental caries, as well as less than optimal craniofacial growth.</a:t>
            </a:r>
          </a:p>
        </p:txBody>
      </p:sp>
      <p:sp>
        <p:nvSpPr>
          <p:cNvPr id="120835" name="TextBox 1">
            <a:extLst>
              <a:ext uri="{FF2B5EF4-FFF2-40B4-BE49-F238E27FC236}">
                <a16:creationId xmlns:a16="http://schemas.microsoft.com/office/drawing/2014/main" xmlns="" id="{359EAD68-3A84-4DA5-90DA-8B4552D855DF}"/>
              </a:ext>
            </a:extLst>
          </p:cNvPr>
          <p:cNvSpPr txBox="1">
            <a:spLocks noChangeArrowheads="1"/>
          </p:cNvSpPr>
          <p:nvPr/>
        </p:nvSpPr>
        <p:spPr bwMode="auto">
          <a:xfrm>
            <a:off x="1066800" y="5105400"/>
            <a:ext cx="617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2400" b="1">
                <a:solidFill>
                  <a:srgbClr val="24327B"/>
                </a:solidFill>
              </a:rPr>
              <a:t>Thus, it is very important to wean a baby off the bottle.</a:t>
            </a:r>
          </a:p>
        </p:txBody>
      </p:sp>
      <p:sp>
        <p:nvSpPr>
          <p:cNvPr id="6" name="Rectangle 2">
            <a:extLst>
              <a:ext uri="{FF2B5EF4-FFF2-40B4-BE49-F238E27FC236}">
                <a16:creationId xmlns:a16="http://schemas.microsoft.com/office/drawing/2014/main" xmlns="" id="{4331EBCA-0BFE-4365-B410-2CD283B7127C}"/>
              </a:ext>
            </a:extLst>
          </p:cNvPr>
          <p:cNvSpPr>
            <a:spLocks noChangeArrowheads="1"/>
          </p:cNvSpPr>
          <p:nvPr/>
        </p:nvSpPr>
        <p:spPr bwMode="auto">
          <a:xfrm>
            <a:off x="1743075" y="728663"/>
            <a:ext cx="5351463" cy="804862"/>
          </a:xfrm>
          <a:prstGeom prst="rect">
            <a:avLst/>
          </a:prstGeom>
          <a:noFill/>
          <a:ln w="9525">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800" b="1" dirty="0">
                <a:solidFill>
                  <a:srgbClr val="C00000"/>
                </a:solidFill>
                <a:latin typeface="+mj-lt"/>
                <a:ea typeface="+mn-ea"/>
              </a:rPr>
              <a:t>ORAL HABITS</a:t>
            </a:r>
            <a:endParaRPr lang="en-US" altLang="en-US" sz="48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xmlns="" id="{BEAD54DC-6A1F-486D-8ED1-546BEFF5010A}"/>
              </a:ext>
            </a:extLst>
          </p:cNvPr>
          <p:cNvSpPr>
            <a:spLocks noChangeArrowheads="1"/>
          </p:cNvSpPr>
          <p:nvPr/>
        </p:nvSpPr>
        <p:spPr bwMode="auto">
          <a:xfrm>
            <a:off x="1219200" y="838200"/>
            <a:ext cx="6934200" cy="4572000"/>
          </a:xfrm>
          <a:prstGeom prst="rect">
            <a:avLst/>
          </a:prstGeom>
          <a:noFill/>
          <a:ln w="9525" cap="flat">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285750"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1pPr>
            <a:lvl2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2pPr>
            <a:lvl3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3pPr>
            <a:lvl4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4pPr>
            <a:lvl5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9pPr>
          </a:lstStyle>
          <a:p>
            <a:pPr algn="ctr" eaLnBrk="1">
              <a:buSzPct val="100000"/>
              <a:defRPr/>
            </a:pPr>
            <a:endParaRPr lang="en-US" altLang="en-US" sz="1200" b="1" dirty="0">
              <a:solidFill>
                <a:srgbClr val="C00000"/>
              </a:solidFill>
              <a:latin typeface="+mn-lt"/>
              <a:ea typeface="+mn-ea"/>
            </a:endParaRPr>
          </a:p>
          <a:p>
            <a:pPr algn="ctr" eaLnBrk="1">
              <a:lnSpc>
                <a:spcPct val="150000"/>
              </a:lnSpc>
              <a:buSzPct val="100000"/>
              <a:defRPr/>
            </a:pPr>
            <a:r>
              <a:rPr lang="en-US" altLang="en-US" sz="4400" b="1" dirty="0">
                <a:solidFill>
                  <a:srgbClr val="C00000"/>
                </a:solidFill>
                <a:latin typeface="+mn-lt"/>
                <a:ea typeface="+mn-ea"/>
              </a:rPr>
              <a:t>ORAL HEALTH</a:t>
            </a:r>
          </a:p>
          <a:p>
            <a:pPr eaLnBrk="1">
              <a:lnSpc>
                <a:spcPct val="150000"/>
              </a:lnSpc>
              <a:buSzPct val="100000"/>
              <a:defRPr/>
            </a:pPr>
            <a:endParaRPr lang="en-US" altLang="en-US" sz="800" dirty="0">
              <a:solidFill>
                <a:srgbClr val="24327B"/>
              </a:solidFill>
              <a:latin typeface="+mn-lt"/>
              <a:ea typeface="+mn-ea"/>
            </a:endParaRPr>
          </a:p>
          <a:p>
            <a:pPr marL="3175" indent="0" eaLnBrk="1">
              <a:lnSpc>
                <a:spcPct val="150000"/>
              </a:lnSpc>
              <a:buSzPct val="100000"/>
              <a:defRPr/>
            </a:pPr>
            <a:r>
              <a:rPr lang="en-US" altLang="en-US" sz="4400" b="1" dirty="0">
                <a:solidFill>
                  <a:srgbClr val="24327B"/>
                </a:solidFill>
                <a:latin typeface="+mn-lt"/>
                <a:ea typeface="+mn-ea"/>
              </a:rPr>
              <a:t>            * Mothers</a:t>
            </a:r>
          </a:p>
          <a:p>
            <a:pPr marL="3175" indent="0" eaLnBrk="1">
              <a:lnSpc>
                <a:spcPct val="150000"/>
              </a:lnSpc>
              <a:buSzPct val="100000"/>
              <a:defRPr/>
            </a:pPr>
            <a:r>
              <a:rPr lang="en-US" altLang="en-US" sz="4400" b="1" dirty="0">
                <a:solidFill>
                  <a:srgbClr val="24327B"/>
                </a:solidFill>
                <a:latin typeface="+mn-lt"/>
                <a:ea typeface="+mn-ea"/>
              </a:rPr>
              <a:t>            * Infants</a:t>
            </a:r>
          </a:p>
          <a:p>
            <a:pPr marL="3175" indent="0" eaLnBrk="1">
              <a:lnSpc>
                <a:spcPct val="150000"/>
              </a:lnSpc>
              <a:buSzPct val="100000"/>
              <a:defRPr/>
            </a:pPr>
            <a:r>
              <a:rPr lang="en-US" altLang="en-US" sz="4400" b="1" dirty="0">
                <a:solidFill>
                  <a:srgbClr val="24327B"/>
                </a:solidFill>
                <a:latin typeface="+mn-lt"/>
                <a:ea typeface="+mn-ea"/>
              </a:rPr>
              <a:t>            * Children</a:t>
            </a:r>
          </a:p>
          <a:p>
            <a:pPr algn="ctr" eaLnBrk="1">
              <a:buSzPct val="100000"/>
              <a:defRPr/>
            </a:pPr>
            <a:endParaRPr lang="en-US" altLang="en-US" sz="2800" dirty="0">
              <a:solidFill>
                <a:srgbClr val="7030A0"/>
              </a:solidFill>
              <a:latin typeface="Palatino Linotype" panose="02040502050505030304" pitchFamily="18" charset="0"/>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a:extLst>
              <a:ext uri="{FF2B5EF4-FFF2-40B4-BE49-F238E27FC236}">
                <a16:creationId xmlns:a16="http://schemas.microsoft.com/office/drawing/2014/main" xmlns="" id="{5B152040-B347-4BEA-A212-68DC28931011}"/>
              </a:ext>
            </a:extLst>
          </p:cNvPr>
          <p:cNvSpPr>
            <a:spLocks noChangeArrowheads="1"/>
          </p:cNvSpPr>
          <p:nvPr/>
        </p:nvSpPr>
        <p:spPr bwMode="auto">
          <a:xfrm>
            <a:off x="838200" y="1731963"/>
            <a:ext cx="8077200" cy="3968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111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Bottle feeding</a:t>
            </a:r>
          </a:p>
          <a:p>
            <a:pPr lvl="1" eaLnBrk="1">
              <a:spcBef>
                <a:spcPts val="325"/>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High frequency consumption of sugars by bottle-feeding, sippy cup use, or between meal consumption of sugars increases the risk of early childhood caries.</a:t>
            </a:r>
          </a:p>
          <a:p>
            <a:pPr lvl="1" eaLnBrk="1">
              <a:spcBef>
                <a:spcPts val="325"/>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AAP recommends weaning from the bottle between 12-24 months old.  </a:t>
            </a:r>
          </a:p>
          <a:p>
            <a:pPr lvl="1" eaLnBrk="1">
              <a:spcBef>
                <a:spcPts val="325"/>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Prolonged use of a bottle containing anything but water may lead to early childhood caries.</a:t>
            </a:r>
          </a:p>
          <a:p>
            <a:pPr lvl="1" eaLnBrk="1">
              <a:spcBef>
                <a:spcPts val="325"/>
              </a:spcBef>
              <a:spcAft>
                <a:spcPts val="600"/>
              </a:spcAft>
              <a:buClr>
                <a:srgbClr val="1F497D"/>
              </a:buClr>
              <a:buSzPct val="85000"/>
              <a:buFont typeface="Arial" panose="020B0604020202020204" pitchFamily="34" charset="0"/>
              <a:buChar char="•"/>
              <a:defRPr/>
            </a:pPr>
            <a:r>
              <a:rPr lang="en-US" altLang="en-US" sz="2200" dirty="0">
                <a:solidFill>
                  <a:srgbClr val="24327B"/>
                </a:solidFill>
                <a:latin typeface="+mj-lt"/>
                <a:ea typeface="+mn-ea"/>
              </a:rPr>
              <a:t>Prolonged use of a bottle may lead to poor adaptation of solid foods into the diet.</a:t>
            </a:r>
          </a:p>
        </p:txBody>
      </p:sp>
      <p:sp>
        <p:nvSpPr>
          <p:cNvPr id="6" name="Rectangle 2">
            <a:extLst>
              <a:ext uri="{FF2B5EF4-FFF2-40B4-BE49-F238E27FC236}">
                <a16:creationId xmlns:a16="http://schemas.microsoft.com/office/drawing/2014/main" xmlns="" id="{8D2C5C50-8550-4DEB-895D-5DD4AEC74DE8}"/>
              </a:ext>
            </a:extLst>
          </p:cNvPr>
          <p:cNvSpPr>
            <a:spLocks noChangeArrowheads="1"/>
          </p:cNvSpPr>
          <p:nvPr/>
        </p:nvSpPr>
        <p:spPr bwMode="auto">
          <a:xfrm>
            <a:off x="0" y="685800"/>
            <a:ext cx="9144000" cy="1223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endParaRPr lang="en-US" altLang="en-US" sz="4000" b="1" dirty="0">
              <a:latin typeface="+mj-lt"/>
              <a:ea typeface="+mn-ea"/>
            </a:endParaRPr>
          </a:p>
        </p:txBody>
      </p:sp>
      <p:sp>
        <p:nvSpPr>
          <p:cNvPr id="122884" name="TextBox 1">
            <a:extLst>
              <a:ext uri="{FF2B5EF4-FFF2-40B4-BE49-F238E27FC236}">
                <a16:creationId xmlns:a16="http://schemas.microsoft.com/office/drawing/2014/main" xmlns="" id="{B222D1F9-9D7D-4EE6-8C12-21D9E3A28C17}"/>
              </a:ext>
            </a:extLst>
          </p:cNvPr>
          <p:cNvSpPr txBox="1">
            <a:spLocks noChangeArrowheads="1"/>
          </p:cNvSpPr>
          <p:nvPr/>
        </p:nvSpPr>
        <p:spPr bwMode="auto">
          <a:xfrm>
            <a:off x="1066800" y="5837238"/>
            <a:ext cx="51054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600">
                <a:solidFill>
                  <a:srgbClr val="24327B"/>
                </a:solidFill>
              </a:rPr>
              <a:t>AAPD Reference Manual 2017-2018</a:t>
            </a:r>
          </a:p>
        </p:txBody>
      </p:sp>
      <p:sp>
        <p:nvSpPr>
          <p:cNvPr id="9" name="Rectangle 2">
            <a:extLst>
              <a:ext uri="{FF2B5EF4-FFF2-40B4-BE49-F238E27FC236}">
                <a16:creationId xmlns:a16="http://schemas.microsoft.com/office/drawing/2014/main" xmlns="" id="{3CC6CBF6-7196-429C-A040-1C3C24D941A2}"/>
              </a:ext>
            </a:extLst>
          </p:cNvPr>
          <p:cNvSpPr>
            <a:spLocks noChangeArrowheads="1"/>
          </p:cNvSpPr>
          <p:nvPr/>
        </p:nvSpPr>
        <p:spPr bwMode="auto">
          <a:xfrm>
            <a:off x="1743075" y="728663"/>
            <a:ext cx="5351463" cy="804862"/>
          </a:xfrm>
          <a:prstGeom prst="rect">
            <a:avLst/>
          </a:prstGeom>
          <a:noFill/>
          <a:ln w="9525">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800" b="1" dirty="0">
                <a:solidFill>
                  <a:srgbClr val="C00000"/>
                </a:solidFill>
                <a:latin typeface="+mj-lt"/>
                <a:ea typeface="+mn-ea"/>
              </a:rPr>
              <a:t>ORAL HABITS</a:t>
            </a:r>
            <a:endParaRPr lang="en-US" altLang="en-US" sz="48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xmlns="" id="{5F01370C-AFA4-4CB8-B6BD-BE9120B4EBD7}"/>
              </a:ext>
            </a:extLst>
          </p:cNvPr>
          <p:cNvSpPr>
            <a:spLocks noChangeArrowheads="1"/>
          </p:cNvSpPr>
          <p:nvPr/>
        </p:nvSpPr>
        <p:spPr bwMode="auto">
          <a:xfrm>
            <a:off x="685800" y="1905000"/>
            <a:ext cx="8229600" cy="3200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spcAft>
                <a:spcPts val="1200"/>
              </a:spcAft>
              <a:defRPr/>
            </a:pPr>
            <a:r>
              <a:rPr lang="en-US" altLang="en-US" sz="3200" b="1" u="sng" dirty="0">
                <a:solidFill>
                  <a:srgbClr val="24327B"/>
                </a:solidFill>
                <a:latin typeface="+mj-lt"/>
                <a:ea typeface="+mn-ea"/>
              </a:rPr>
              <a:t>Pacifiers</a:t>
            </a:r>
          </a:p>
          <a:p>
            <a:pPr eaLnBrk="1">
              <a:spcAft>
                <a:spcPts val="1200"/>
              </a:spcAft>
              <a:defRPr/>
            </a:pPr>
            <a:endParaRPr lang="en-US" altLang="en-US" sz="300" dirty="0">
              <a:solidFill>
                <a:srgbClr val="24327B"/>
              </a:solidFill>
              <a:latin typeface="+mj-lt"/>
              <a:ea typeface="+mn-ea"/>
            </a:endParaRPr>
          </a:p>
          <a:p>
            <a:pPr eaLnBrk="1">
              <a:spcAft>
                <a:spcPts val="1200"/>
              </a:spcAft>
              <a:defRPr/>
            </a:pPr>
            <a:r>
              <a:rPr lang="en-US" altLang="en-US" sz="3200" dirty="0">
                <a:solidFill>
                  <a:srgbClr val="24327B"/>
                </a:solidFill>
                <a:latin typeface="+mj-lt"/>
                <a:ea typeface="+mn-ea"/>
              </a:rPr>
              <a:t>The American Academy of Pediatric Dentistry has published guidelines on the use of pacifiers and their influence on the developing dentition.</a:t>
            </a:r>
          </a:p>
        </p:txBody>
      </p:sp>
      <p:sp>
        <p:nvSpPr>
          <p:cNvPr id="6" name="Rectangle 2">
            <a:extLst>
              <a:ext uri="{FF2B5EF4-FFF2-40B4-BE49-F238E27FC236}">
                <a16:creationId xmlns:a16="http://schemas.microsoft.com/office/drawing/2014/main" xmlns="" id="{D2745CB0-8CF0-4F1A-AD2F-B14E538256AB}"/>
              </a:ext>
            </a:extLst>
          </p:cNvPr>
          <p:cNvSpPr>
            <a:spLocks noChangeArrowheads="1"/>
          </p:cNvSpPr>
          <p:nvPr/>
        </p:nvSpPr>
        <p:spPr bwMode="auto">
          <a:xfrm>
            <a:off x="1743075" y="728663"/>
            <a:ext cx="5351463" cy="804862"/>
          </a:xfrm>
          <a:prstGeom prst="rect">
            <a:avLst/>
          </a:prstGeom>
          <a:noFill/>
          <a:ln w="9525">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800" b="1" dirty="0">
                <a:solidFill>
                  <a:srgbClr val="C00000"/>
                </a:solidFill>
                <a:latin typeface="+mj-lt"/>
                <a:ea typeface="+mn-ea"/>
              </a:rPr>
              <a:t>ORAL HABITS</a:t>
            </a:r>
            <a:endParaRPr lang="en-US" altLang="en-US" sz="4800" b="1" dirty="0">
              <a:latin typeface="+mj-lt"/>
              <a:ea typeface="+mn-ea"/>
            </a:endParaRPr>
          </a:p>
        </p:txBody>
      </p:sp>
      <p:sp>
        <p:nvSpPr>
          <p:cNvPr id="124932" name="TextBox 1">
            <a:extLst>
              <a:ext uri="{FF2B5EF4-FFF2-40B4-BE49-F238E27FC236}">
                <a16:creationId xmlns:a16="http://schemas.microsoft.com/office/drawing/2014/main" xmlns="" id="{267EA9FF-02B1-46FA-A547-6892910EDC19}"/>
              </a:ext>
            </a:extLst>
          </p:cNvPr>
          <p:cNvSpPr txBox="1">
            <a:spLocks noChangeArrowheads="1"/>
          </p:cNvSpPr>
          <p:nvPr/>
        </p:nvSpPr>
        <p:spPr bwMode="auto">
          <a:xfrm>
            <a:off x="914400" y="5119688"/>
            <a:ext cx="7772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u="sng">
                <a:solidFill>
                  <a:srgbClr val="24327B"/>
                </a:solidFill>
              </a:rPr>
              <a:t>http://www.aapd.org/media/Policies_Guidelines/BP_DevelopDentition.pdf</a:t>
            </a:r>
            <a:r>
              <a:rPr lang="en-US" altLang="en-US">
                <a:solidFill>
                  <a:srgbClr val="24327B"/>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xmlns="" id="{D93563D3-2575-4E4D-9427-4B9F8A0BAFE5}"/>
              </a:ext>
            </a:extLst>
          </p:cNvPr>
          <p:cNvSpPr>
            <a:spLocks noChangeArrowheads="1"/>
          </p:cNvSpPr>
          <p:nvPr/>
        </p:nvSpPr>
        <p:spPr bwMode="auto">
          <a:xfrm>
            <a:off x="1212850" y="1752600"/>
            <a:ext cx="7905750" cy="3929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spcAft>
                <a:spcPts val="600"/>
              </a:spcAft>
              <a:defRPr/>
            </a:pPr>
            <a:r>
              <a:rPr lang="en-US" altLang="en-US" sz="3200" b="1" u="sng" dirty="0">
                <a:solidFill>
                  <a:srgbClr val="24327B"/>
                </a:solidFill>
                <a:latin typeface="+mj-lt"/>
                <a:ea typeface="+mn-ea"/>
              </a:rPr>
              <a:t>Pacifiers</a:t>
            </a:r>
          </a:p>
          <a:p>
            <a:pPr marL="452438" indent="-342900" eaLnBrk="1">
              <a:spcBef>
                <a:spcPts val="400"/>
              </a:spcBef>
              <a:spcAft>
                <a:spcPts val="900"/>
              </a:spcAft>
              <a:buFont typeface="Arial" panose="020B0604020202020204" pitchFamily="34" charset="0"/>
              <a:buChar char="•"/>
              <a:defRPr/>
            </a:pPr>
            <a:r>
              <a:rPr lang="en-US" altLang="en-US" sz="2600" dirty="0">
                <a:solidFill>
                  <a:srgbClr val="24327B"/>
                </a:solidFill>
                <a:latin typeface="+mj-lt"/>
                <a:ea typeface="+mn-ea"/>
              </a:rPr>
              <a:t>In general, the use of a pacifier should be discontinued by 36 months of age.</a:t>
            </a:r>
          </a:p>
          <a:p>
            <a:pPr marL="452438" indent="-342900" eaLnBrk="1">
              <a:spcBef>
                <a:spcPts val="400"/>
              </a:spcBef>
              <a:spcAft>
                <a:spcPts val="900"/>
              </a:spcAft>
              <a:buFont typeface="Arial" panose="020B0604020202020204" pitchFamily="34" charset="0"/>
              <a:buChar char="•"/>
              <a:defRPr/>
            </a:pPr>
            <a:r>
              <a:rPr lang="en-US" altLang="en-US" sz="2600" dirty="0">
                <a:solidFill>
                  <a:srgbClr val="24327B"/>
                </a:solidFill>
                <a:latin typeface="+mj-lt"/>
                <a:ea typeface="+mn-ea"/>
              </a:rPr>
              <a:t>Extended use of pacifiers may pose a risk to the normal development of teeth and the face and might contribute to:</a:t>
            </a:r>
          </a:p>
          <a:p>
            <a:pPr marL="1023937" lvl="1" indent="-457200" eaLnBrk="1">
              <a:spcBef>
                <a:spcPts val="0"/>
              </a:spcBef>
              <a:spcAft>
                <a:spcPts val="300"/>
              </a:spcAft>
              <a:buClr>
                <a:srgbClr val="24327B"/>
              </a:buClr>
              <a:buFont typeface="Arial" panose="020B0604020202020204" pitchFamily="34" charset="0"/>
              <a:buChar char="•"/>
              <a:defRPr/>
            </a:pPr>
            <a:r>
              <a:rPr lang="en-US" altLang="en-US" sz="2200" dirty="0">
                <a:solidFill>
                  <a:srgbClr val="24327B"/>
                </a:solidFill>
                <a:latin typeface="+mj-lt"/>
                <a:ea typeface="+mn-ea"/>
              </a:rPr>
              <a:t>Anterior open bite;</a:t>
            </a:r>
          </a:p>
          <a:p>
            <a:pPr marL="1023937" lvl="1" indent="-457200" eaLnBrk="1">
              <a:spcBef>
                <a:spcPts val="0"/>
              </a:spcBef>
              <a:spcAft>
                <a:spcPts val="300"/>
              </a:spcAft>
              <a:buClr>
                <a:srgbClr val="24327B"/>
              </a:buClr>
              <a:buFont typeface="Arial" panose="020B0604020202020204" pitchFamily="34" charset="0"/>
              <a:buChar char="•"/>
              <a:defRPr/>
            </a:pPr>
            <a:r>
              <a:rPr lang="en-US" altLang="en-US" sz="2200" dirty="0">
                <a:solidFill>
                  <a:srgbClr val="24327B"/>
                </a:solidFill>
                <a:latin typeface="+mj-lt"/>
                <a:ea typeface="+mn-ea"/>
              </a:rPr>
              <a:t>Protruded upper permanent front teeth; and</a:t>
            </a:r>
          </a:p>
          <a:p>
            <a:pPr marL="1023937" lvl="1" indent="-457200" eaLnBrk="1">
              <a:spcBef>
                <a:spcPts val="0"/>
              </a:spcBef>
              <a:spcAft>
                <a:spcPts val="900"/>
              </a:spcAft>
              <a:buClr>
                <a:srgbClr val="24327B"/>
              </a:buClr>
              <a:buFont typeface="Arial" panose="020B0604020202020204" pitchFamily="34" charset="0"/>
              <a:buChar char="•"/>
              <a:defRPr/>
            </a:pPr>
            <a:r>
              <a:rPr lang="en-US" altLang="en-US" sz="2200" dirty="0">
                <a:solidFill>
                  <a:srgbClr val="24327B"/>
                </a:solidFill>
                <a:latin typeface="+mj-lt"/>
                <a:ea typeface="+mn-ea"/>
              </a:rPr>
              <a:t>Narrow upper dental arch and/or </a:t>
            </a:r>
            <a:r>
              <a:rPr lang="en-US" altLang="en-US" sz="2200" dirty="0" err="1">
                <a:solidFill>
                  <a:srgbClr val="24327B"/>
                </a:solidFill>
                <a:latin typeface="+mj-lt"/>
                <a:ea typeface="+mn-ea"/>
              </a:rPr>
              <a:t>crossbite</a:t>
            </a:r>
            <a:r>
              <a:rPr lang="en-US" altLang="en-US" sz="2200" dirty="0">
                <a:solidFill>
                  <a:srgbClr val="24327B"/>
                </a:solidFill>
                <a:latin typeface="+mj-lt"/>
                <a:ea typeface="+mn-ea"/>
              </a:rPr>
              <a:t>.</a:t>
            </a:r>
            <a:endParaRPr lang="en-US" altLang="en-US" sz="2400" dirty="0">
              <a:solidFill>
                <a:srgbClr val="24327B"/>
              </a:solidFill>
              <a:latin typeface="+mj-lt"/>
              <a:ea typeface="+mn-ea"/>
            </a:endParaRPr>
          </a:p>
          <a:p>
            <a:pPr marL="452438" indent="-342900" eaLnBrk="1">
              <a:spcBef>
                <a:spcPts val="400"/>
              </a:spcBef>
              <a:buFont typeface="Arial" panose="020B0604020202020204" pitchFamily="34" charset="0"/>
              <a:buChar char="•"/>
              <a:defRPr/>
            </a:pPr>
            <a:endParaRPr lang="en-US" altLang="en-US" sz="2400" dirty="0">
              <a:solidFill>
                <a:srgbClr val="24327B"/>
              </a:solidFill>
              <a:latin typeface="+mj-lt"/>
              <a:ea typeface="+mn-ea"/>
            </a:endParaRPr>
          </a:p>
        </p:txBody>
      </p:sp>
      <p:sp>
        <p:nvSpPr>
          <p:cNvPr id="4" name="Rectangle 2">
            <a:extLst>
              <a:ext uri="{FF2B5EF4-FFF2-40B4-BE49-F238E27FC236}">
                <a16:creationId xmlns:a16="http://schemas.microsoft.com/office/drawing/2014/main" xmlns="" id="{790291A1-60A1-4949-A656-E7DDE29BE125}"/>
              </a:ext>
            </a:extLst>
          </p:cNvPr>
          <p:cNvSpPr>
            <a:spLocks noChangeArrowheads="1"/>
          </p:cNvSpPr>
          <p:nvPr/>
        </p:nvSpPr>
        <p:spPr bwMode="auto">
          <a:xfrm>
            <a:off x="1743075" y="728663"/>
            <a:ext cx="5351463" cy="804862"/>
          </a:xfrm>
          <a:prstGeom prst="rect">
            <a:avLst/>
          </a:prstGeom>
          <a:noFill/>
          <a:ln w="9525">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800" b="1" dirty="0">
                <a:solidFill>
                  <a:srgbClr val="C00000"/>
                </a:solidFill>
                <a:latin typeface="+mj-lt"/>
                <a:ea typeface="+mn-ea"/>
              </a:rPr>
              <a:t>ORAL HABITS</a:t>
            </a:r>
            <a:endParaRPr lang="en-US" altLang="en-US" sz="48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xmlns="" id="{52285448-7DDD-429F-9C88-4F222E56039F}"/>
              </a:ext>
            </a:extLst>
          </p:cNvPr>
          <p:cNvSpPr>
            <a:spLocks noChangeArrowheads="1"/>
          </p:cNvSpPr>
          <p:nvPr/>
        </p:nvSpPr>
        <p:spPr bwMode="auto">
          <a:xfrm>
            <a:off x="990600" y="2133600"/>
            <a:ext cx="7543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spcAft>
                <a:spcPts val="1200"/>
              </a:spcAft>
              <a:defRPr/>
            </a:pPr>
            <a:r>
              <a:rPr lang="en-US" altLang="en-US" sz="3200" b="1" u="sng" dirty="0">
                <a:solidFill>
                  <a:srgbClr val="24327B"/>
                </a:solidFill>
                <a:latin typeface="+mj-lt"/>
                <a:ea typeface="+mn-ea"/>
              </a:rPr>
              <a:t>Pacifiers</a:t>
            </a:r>
          </a:p>
          <a:p>
            <a:pPr eaLnBrk="1">
              <a:spcBef>
                <a:spcPts val="400"/>
              </a:spcBef>
              <a:defRPr/>
            </a:pPr>
            <a:r>
              <a:rPr lang="en-US" altLang="en-US" sz="2800" dirty="0">
                <a:solidFill>
                  <a:srgbClr val="24327B"/>
                </a:solidFill>
                <a:latin typeface="+mj-lt"/>
                <a:ea typeface="+mn-ea"/>
              </a:rPr>
              <a:t>If an infant sees a dentist early, the dentist can monitor and, if necessary, help modify the use of a pacifier to reduce the risk of any adverse effect from its inappropriate use. </a:t>
            </a:r>
          </a:p>
          <a:p>
            <a:pPr eaLnBrk="1">
              <a:spcBef>
                <a:spcPts val="400"/>
              </a:spcBef>
              <a:defRPr/>
            </a:pPr>
            <a:endParaRPr lang="en-US" altLang="en-US" sz="2400" dirty="0">
              <a:solidFill>
                <a:srgbClr val="1F497D"/>
              </a:solidFill>
              <a:latin typeface="+mj-lt"/>
              <a:ea typeface="+mn-ea"/>
            </a:endParaRPr>
          </a:p>
          <a:p>
            <a:pPr marL="452438" indent="-342900" eaLnBrk="1">
              <a:spcBef>
                <a:spcPts val="400"/>
              </a:spcBef>
              <a:buFont typeface="Arial" panose="020B0604020202020204" pitchFamily="34" charset="0"/>
              <a:buChar char="•"/>
              <a:defRPr/>
            </a:pPr>
            <a:endParaRPr lang="en-US" altLang="en-US" sz="2400" dirty="0">
              <a:solidFill>
                <a:srgbClr val="1F497D"/>
              </a:solidFill>
              <a:latin typeface="+mj-lt"/>
              <a:ea typeface="+mn-ea"/>
            </a:endParaRPr>
          </a:p>
        </p:txBody>
      </p:sp>
      <p:sp>
        <p:nvSpPr>
          <p:cNvPr id="4" name="Rectangle 2">
            <a:extLst>
              <a:ext uri="{FF2B5EF4-FFF2-40B4-BE49-F238E27FC236}">
                <a16:creationId xmlns:a16="http://schemas.microsoft.com/office/drawing/2014/main" xmlns="" id="{538EB6D7-F515-456B-884F-733FF05DB0EB}"/>
              </a:ext>
            </a:extLst>
          </p:cNvPr>
          <p:cNvSpPr>
            <a:spLocks noChangeArrowheads="1"/>
          </p:cNvSpPr>
          <p:nvPr/>
        </p:nvSpPr>
        <p:spPr bwMode="auto">
          <a:xfrm>
            <a:off x="1743075" y="728663"/>
            <a:ext cx="5351463" cy="804862"/>
          </a:xfrm>
          <a:prstGeom prst="rect">
            <a:avLst/>
          </a:prstGeom>
          <a:noFill/>
          <a:ln w="9525">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800" b="1" dirty="0">
                <a:solidFill>
                  <a:srgbClr val="C00000"/>
                </a:solidFill>
                <a:latin typeface="+mj-lt"/>
                <a:ea typeface="+mn-ea"/>
              </a:rPr>
              <a:t>ORAL HABITS</a:t>
            </a:r>
            <a:endParaRPr lang="en-US" altLang="en-US" sz="48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
            <a:extLst>
              <a:ext uri="{FF2B5EF4-FFF2-40B4-BE49-F238E27FC236}">
                <a16:creationId xmlns:a16="http://schemas.microsoft.com/office/drawing/2014/main" xmlns="" id="{D9CA8D8B-000D-47C1-B91A-62306C9A13A0}"/>
              </a:ext>
            </a:extLst>
          </p:cNvPr>
          <p:cNvSpPr>
            <a:spLocks noChangeArrowheads="1"/>
          </p:cNvSpPr>
          <p:nvPr/>
        </p:nvSpPr>
        <p:spPr bwMode="auto">
          <a:xfrm>
            <a:off x="914400" y="2209800"/>
            <a:ext cx="7772400" cy="287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111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57467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spcBef>
                <a:spcPts val="400"/>
              </a:spcBef>
              <a:spcAft>
                <a:spcPts val="600"/>
              </a:spcAft>
              <a:buClr>
                <a:srgbClr val="4F81BD"/>
              </a:buClr>
              <a:buSzPct val="100000"/>
            </a:pPr>
            <a:r>
              <a:rPr lang="en-US" altLang="en-US" sz="2800" b="1" u="sng">
                <a:solidFill>
                  <a:srgbClr val="24327B"/>
                </a:solidFill>
              </a:rPr>
              <a:t>Sippy Cups</a:t>
            </a:r>
          </a:p>
          <a:p>
            <a:pPr eaLnBrk="1">
              <a:spcBef>
                <a:spcPts val="400"/>
              </a:spcBef>
              <a:spcAft>
                <a:spcPts val="600"/>
              </a:spcAft>
              <a:buClr>
                <a:srgbClr val="4F81BD"/>
              </a:buClr>
              <a:buSzPct val="100000"/>
            </a:pPr>
            <a:r>
              <a:rPr lang="en-US" altLang="en-US" sz="2800">
                <a:solidFill>
                  <a:srgbClr val="24327B"/>
                </a:solidFill>
              </a:rPr>
              <a:t>High frequency consumption of sugars by bottle-feeding, </a:t>
            </a:r>
            <a:r>
              <a:rPr lang="en-US" altLang="en-US" sz="2800" b="1">
                <a:solidFill>
                  <a:srgbClr val="24327B"/>
                </a:solidFill>
              </a:rPr>
              <a:t>sippy cup </a:t>
            </a:r>
            <a:r>
              <a:rPr lang="en-US" altLang="en-US" sz="2800">
                <a:solidFill>
                  <a:srgbClr val="24327B"/>
                </a:solidFill>
              </a:rPr>
              <a:t>use, or between meal consumption of sugars increases the risk of early childhood caries.</a:t>
            </a:r>
          </a:p>
          <a:p>
            <a:pPr eaLnBrk="1">
              <a:spcBef>
                <a:spcPts val="400"/>
              </a:spcBef>
              <a:spcAft>
                <a:spcPts val="600"/>
              </a:spcAft>
              <a:buClr>
                <a:srgbClr val="4F81BD"/>
              </a:buClr>
              <a:buSzPct val="100000"/>
            </a:pPr>
            <a:endParaRPr lang="en-US" altLang="en-US" sz="2800" b="1">
              <a:solidFill>
                <a:srgbClr val="24327B"/>
              </a:solidFill>
            </a:endParaRPr>
          </a:p>
        </p:txBody>
      </p:sp>
      <p:sp>
        <p:nvSpPr>
          <p:cNvPr id="5" name="Rectangle 2">
            <a:extLst>
              <a:ext uri="{FF2B5EF4-FFF2-40B4-BE49-F238E27FC236}">
                <a16:creationId xmlns:a16="http://schemas.microsoft.com/office/drawing/2014/main" xmlns="" id="{805E574E-6B65-4EF3-B361-46F8CE59F390}"/>
              </a:ext>
            </a:extLst>
          </p:cNvPr>
          <p:cNvSpPr>
            <a:spLocks noChangeArrowheads="1"/>
          </p:cNvSpPr>
          <p:nvPr/>
        </p:nvSpPr>
        <p:spPr bwMode="auto">
          <a:xfrm>
            <a:off x="1743075" y="728663"/>
            <a:ext cx="5351463" cy="804862"/>
          </a:xfrm>
          <a:prstGeom prst="rect">
            <a:avLst/>
          </a:prstGeom>
          <a:noFill/>
          <a:ln w="9525">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800" b="1" dirty="0">
                <a:solidFill>
                  <a:srgbClr val="C00000"/>
                </a:solidFill>
                <a:latin typeface="+mj-lt"/>
                <a:ea typeface="+mn-ea"/>
              </a:rPr>
              <a:t>ORAL HABITS</a:t>
            </a:r>
            <a:endParaRPr lang="en-US" altLang="en-US" sz="4800" b="1" dirty="0">
              <a:latin typeface="+mj-lt"/>
              <a:ea typeface="+mn-ea"/>
            </a:endParaRPr>
          </a:p>
        </p:txBody>
      </p:sp>
      <p:sp>
        <p:nvSpPr>
          <p:cNvPr id="131076" name="TextBox 1">
            <a:extLst>
              <a:ext uri="{FF2B5EF4-FFF2-40B4-BE49-F238E27FC236}">
                <a16:creationId xmlns:a16="http://schemas.microsoft.com/office/drawing/2014/main" xmlns="" id="{E8127E7B-041F-45D7-885C-50A970B1BE58}"/>
              </a:ext>
            </a:extLst>
          </p:cNvPr>
          <p:cNvSpPr txBox="1">
            <a:spLocks noChangeArrowheads="1"/>
          </p:cNvSpPr>
          <p:nvPr/>
        </p:nvSpPr>
        <p:spPr bwMode="auto">
          <a:xfrm>
            <a:off x="3733800" y="4710113"/>
            <a:ext cx="4800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a:solidFill>
                  <a:srgbClr val="24327B"/>
                </a:solidFill>
              </a:rPr>
              <a:t>− AAPD Reference Manual 2017-2018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a:extLst>
              <a:ext uri="{FF2B5EF4-FFF2-40B4-BE49-F238E27FC236}">
                <a16:creationId xmlns:a16="http://schemas.microsoft.com/office/drawing/2014/main" xmlns="" id="{F3FF3BFE-EDF3-4A1F-B455-CAB23B9789FD}"/>
              </a:ext>
            </a:extLst>
          </p:cNvPr>
          <p:cNvSpPr>
            <a:spLocks noChangeArrowheads="1"/>
          </p:cNvSpPr>
          <p:nvPr/>
        </p:nvSpPr>
        <p:spPr bwMode="auto">
          <a:xfrm>
            <a:off x="914400" y="1538288"/>
            <a:ext cx="7856538" cy="4405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111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9pPr>
          </a:lstStyle>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Foods</a:t>
            </a:r>
          </a:p>
          <a:p>
            <a:pPr lvl="1" eaLnBrk="1">
              <a:spcBef>
                <a:spcPts val="325"/>
              </a:spcBef>
              <a:spcAft>
                <a:spcPts val="600"/>
              </a:spcAft>
              <a:buClr>
                <a:srgbClr val="1F497D"/>
              </a:buClr>
              <a:buSzPct val="85000"/>
              <a:buFont typeface="Arial" panose="020B0604020202020204" pitchFamily="34" charset="0"/>
              <a:buChar char="•"/>
              <a:defRPr/>
            </a:pPr>
            <a:r>
              <a:rPr lang="en-US" altLang="en-US" sz="2100" dirty="0">
                <a:solidFill>
                  <a:srgbClr val="24327B"/>
                </a:solidFill>
                <a:latin typeface="+mj-lt"/>
                <a:ea typeface="+mn-ea"/>
              </a:rPr>
              <a:t>Avoid processed foods high in sugars and carbohydrates in between meals.</a:t>
            </a:r>
          </a:p>
          <a:p>
            <a:pPr lvl="1" eaLnBrk="1">
              <a:spcBef>
                <a:spcPts val="325"/>
              </a:spcBef>
              <a:spcAft>
                <a:spcPts val="600"/>
              </a:spcAft>
              <a:buClr>
                <a:srgbClr val="1F497D"/>
              </a:buClr>
              <a:buSzPct val="85000"/>
              <a:buFont typeface="Arial" panose="020B0604020202020204" pitchFamily="34" charset="0"/>
              <a:buChar char="•"/>
              <a:defRPr/>
            </a:pPr>
            <a:r>
              <a:rPr lang="en-US" altLang="en-US" sz="2100" dirty="0">
                <a:solidFill>
                  <a:srgbClr val="24327B"/>
                </a:solidFill>
                <a:latin typeface="+mj-lt"/>
                <a:ea typeface="+mn-ea"/>
              </a:rPr>
              <a:t>Fruit snacks, fruit roll-ups, gummy snacks, sticky candies, crackers, chips, pretzels are all high in sugars/carbohydrates.</a:t>
            </a:r>
          </a:p>
          <a:p>
            <a:pPr lvl="1" eaLnBrk="1">
              <a:spcBef>
                <a:spcPts val="350"/>
              </a:spcBef>
              <a:spcAft>
                <a:spcPts val="600"/>
              </a:spcAft>
              <a:buClr>
                <a:srgbClr val="1F497D"/>
              </a:buClr>
              <a:buSzPct val="85000"/>
              <a:buFont typeface="Arial" panose="020B0604020202020204" pitchFamily="34" charset="0"/>
              <a:buChar char="•"/>
              <a:defRPr/>
            </a:pPr>
            <a:r>
              <a:rPr lang="en-US" altLang="en-US" sz="2100" dirty="0">
                <a:solidFill>
                  <a:srgbClr val="24327B"/>
                </a:solidFill>
                <a:latin typeface="+mj-lt"/>
                <a:ea typeface="+mn-ea"/>
              </a:rPr>
              <a:t>Promote healthy snacks such as appropriate servings of fruits, vegetables and cheeses.</a:t>
            </a:r>
          </a:p>
          <a:p>
            <a:pPr eaLnBrk="1">
              <a:spcBef>
                <a:spcPts val="400"/>
              </a:spcBef>
              <a:spcAft>
                <a:spcPts val="600"/>
              </a:spcAft>
              <a:buClr>
                <a:srgbClr val="4F81BD"/>
              </a:buClr>
              <a:buSzPct val="100000"/>
              <a:defRPr/>
            </a:pPr>
            <a:r>
              <a:rPr lang="en-US" altLang="en-US" sz="2800" b="1" u="sng" dirty="0">
                <a:solidFill>
                  <a:srgbClr val="24327B"/>
                </a:solidFill>
                <a:latin typeface="+mj-lt"/>
                <a:ea typeface="+mn-ea"/>
              </a:rPr>
              <a:t>Liquids</a:t>
            </a:r>
          </a:p>
          <a:p>
            <a:pPr lvl="1" eaLnBrk="1">
              <a:spcBef>
                <a:spcPts val="325"/>
              </a:spcBef>
              <a:spcAft>
                <a:spcPts val="600"/>
              </a:spcAft>
              <a:buClr>
                <a:srgbClr val="1F497D"/>
              </a:buClr>
              <a:buSzPct val="85000"/>
              <a:buFont typeface="Arial" panose="020B0604020202020204" pitchFamily="34" charset="0"/>
              <a:buChar char="•"/>
              <a:defRPr/>
            </a:pPr>
            <a:r>
              <a:rPr lang="en-US" altLang="en-US" sz="2100" dirty="0">
                <a:solidFill>
                  <a:srgbClr val="24327B"/>
                </a:solidFill>
                <a:latin typeface="+mj-lt"/>
                <a:ea typeface="+mn-ea"/>
              </a:rPr>
              <a:t>Offer sugar-free/caffeine-free liquids (WATER) in between meals.</a:t>
            </a:r>
          </a:p>
        </p:txBody>
      </p:sp>
      <p:sp>
        <p:nvSpPr>
          <p:cNvPr id="133123" name="TextBox 1">
            <a:extLst>
              <a:ext uri="{FF2B5EF4-FFF2-40B4-BE49-F238E27FC236}">
                <a16:creationId xmlns:a16="http://schemas.microsoft.com/office/drawing/2014/main" xmlns="" id="{9423B25C-0815-4176-8FC9-E2D67EE76BBA}"/>
              </a:ext>
            </a:extLst>
          </p:cNvPr>
          <p:cNvSpPr txBox="1">
            <a:spLocks noChangeArrowheads="1"/>
          </p:cNvSpPr>
          <p:nvPr/>
        </p:nvSpPr>
        <p:spPr bwMode="auto">
          <a:xfrm>
            <a:off x="1143000" y="6019800"/>
            <a:ext cx="525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600">
                <a:solidFill>
                  <a:srgbClr val="24327B"/>
                </a:solidFill>
              </a:rPr>
              <a:t>AAPD Reference Manual 2017-2018</a:t>
            </a:r>
          </a:p>
        </p:txBody>
      </p:sp>
      <p:sp>
        <p:nvSpPr>
          <p:cNvPr id="6" name="Rectangle 2">
            <a:extLst>
              <a:ext uri="{FF2B5EF4-FFF2-40B4-BE49-F238E27FC236}">
                <a16:creationId xmlns:a16="http://schemas.microsoft.com/office/drawing/2014/main" xmlns="" id="{64136B35-EE66-44D0-82F0-7466D250FB7E}"/>
              </a:ext>
            </a:extLst>
          </p:cNvPr>
          <p:cNvSpPr>
            <a:spLocks noChangeArrowheads="1"/>
          </p:cNvSpPr>
          <p:nvPr/>
        </p:nvSpPr>
        <p:spPr bwMode="auto">
          <a:xfrm>
            <a:off x="1743075" y="728663"/>
            <a:ext cx="5351463" cy="804862"/>
          </a:xfrm>
          <a:prstGeom prst="rect">
            <a:avLst/>
          </a:prstGeom>
          <a:noFill/>
          <a:ln w="9525">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eaLnBrk="1">
              <a:lnSpc>
                <a:spcPct val="100000"/>
              </a:lnSpc>
              <a:spcBef>
                <a:spcPct val="0"/>
              </a:spcBef>
              <a:buClrTx/>
              <a:defRPr/>
            </a:pPr>
            <a:r>
              <a:rPr lang="en-US" altLang="en-US" sz="4800" b="1" dirty="0">
                <a:solidFill>
                  <a:srgbClr val="C00000"/>
                </a:solidFill>
                <a:latin typeface="+mj-lt"/>
                <a:ea typeface="+mn-ea"/>
              </a:rPr>
              <a:t>ORAL HABITS</a:t>
            </a:r>
            <a:endParaRPr lang="en-US" altLang="en-US" sz="4800" b="1" dirty="0">
              <a:latin typeface="+mj-lt"/>
              <a:ea typeface="+mn-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xmlns="" id="{1455F65F-0BC7-4DBD-92A1-AFD2873131AF}"/>
              </a:ext>
            </a:extLst>
          </p:cNvPr>
          <p:cNvSpPr>
            <a:spLocks noChangeArrowheads="1"/>
          </p:cNvSpPr>
          <p:nvPr/>
        </p:nvSpPr>
        <p:spPr bwMode="auto">
          <a:xfrm>
            <a:off x="1295400" y="2209800"/>
            <a:ext cx="6934200" cy="233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eaLnBrk="1">
              <a:defRPr/>
            </a:pPr>
            <a:endParaRPr lang="en-US" altLang="en-US" sz="2400" dirty="0">
              <a:solidFill>
                <a:srgbClr val="24327B"/>
              </a:solidFill>
              <a:latin typeface="+mj-lt"/>
              <a:ea typeface="+mn-ea"/>
            </a:endParaRPr>
          </a:p>
          <a:p>
            <a:pPr eaLnBrk="1">
              <a:spcAft>
                <a:spcPts val="1200"/>
              </a:spcAft>
              <a:defRPr/>
            </a:pPr>
            <a:r>
              <a:rPr lang="en-US" altLang="en-US" sz="2800" dirty="0">
                <a:solidFill>
                  <a:srgbClr val="24327B"/>
                </a:solidFill>
                <a:latin typeface="+mj-lt"/>
                <a:ea typeface="+mn-ea"/>
              </a:rPr>
              <a:t>Management of the Developing Dentition </a:t>
            </a:r>
            <a:br>
              <a:rPr lang="en-US" altLang="en-US" sz="2800" dirty="0">
                <a:solidFill>
                  <a:srgbClr val="24327B"/>
                </a:solidFill>
                <a:latin typeface="+mj-lt"/>
                <a:ea typeface="+mn-ea"/>
              </a:rPr>
            </a:br>
            <a:r>
              <a:rPr lang="en-US" altLang="en-US" sz="2800" dirty="0">
                <a:solidFill>
                  <a:srgbClr val="24327B"/>
                </a:solidFill>
                <a:latin typeface="+mj-lt"/>
                <a:ea typeface="+mn-ea"/>
              </a:rPr>
              <a:t>and Occlusion in Pediatric Dentistry</a:t>
            </a:r>
          </a:p>
          <a:p>
            <a:pPr eaLnBrk="1">
              <a:spcAft>
                <a:spcPts val="1200"/>
              </a:spcAft>
              <a:defRPr/>
            </a:pPr>
            <a:r>
              <a:rPr lang="en-US" altLang="en-US" sz="2000" u="sng" dirty="0">
                <a:solidFill>
                  <a:srgbClr val="24327B"/>
                </a:solidFill>
                <a:latin typeface="+mj-lt"/>
                <a:ea typeface="+mn-ea"/>
              </a:rPr>
              <a:t>http://www.aapd.org/media/Policies_Guidelines/BP_DevelopDentition.pdf</a:t>
            </a:r>
            <a:r>
              <a:rPr lang="en-US" altLang="en-US" sz="2000" dirty="0">
                <a:solidFill>
                  <a:srgbClr val="24327B"/>
                </a:solidFill>
                <a:latin typeface="+mj-lt"/>
                <a:ea typeface="+mn-ea"/>
              </a:rPr>
              <a:t>   </a:t>
            </a:r>
          </a:p>
        </p:txBody>
      </p:sp>
      <p:sp>
        <p:nvSpPr>
          <p:cNvPr id="112643" name="Rectangle 2">
            <a:extLst>
              <a:ext uri="{FF2B5EF4-FFF2-40B4-BE49-F238E27FC236}">
                <a16:creationId xmlns:a16="http://schemas.microsoft.com/office/drawing/2014/main" xmlns="" id="{F2AA7C40-D9FD-41CA-92B5-7046D9E577ED}"/>
              </a:ext>
            </a:extLst>
          </p:cNvPr>
          <p:cNvSpPr>
            <a:spLocks noChangeArrowheads="1"/>
          </p:cNvSpPr>
          <p:nvPr/>
        </p:nvSpPr>
        <p:spPr bwMode="auto">
          <a:xfrm>
            <a:off x="838200" y="1154113"/>
            <a:ext cx="7391400" cy="876300"/>
          </a:xfrm>
          <a:prstGeom prst="rect">
            <a:avLst/>
          </a:prstGeom>
          <a:noFill/>
          <a:ln w="9525">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a:defRPr/>
            </a:pPr>
            <a:r>
              <a:rPr lang="en-US" altLang="en-US" sz="4400" b="1" dirty="0">
                <a:solidFill>
                  <a:srgbClr val="C00000"/>
                </a:solidFill>
                <a:latin typeface="+mj-lt"/>
                <a:ea typeface="+mn-ea"/>
              </a:rPr>
              <a:t>TOOTH GUIDANCE</a:t>
            </a:r>
          </a:p>
        </p:txBody>
      </p:sp>
      <p:pic>
        <p:nvPicPr>
          <p:cNvPr id="135172" name="Picture 3">
            <a:extLst>
              <a:ext uri="{FF2B5EF4-FFF2-40B4-BE49-F238E27FC236}">
                <a16:creationId xmlns:a16="http://schemas.microsoft.com/office/drawing/2014/main" xmlns="" id="{66F28A19-5965-402E-A39D-87C375B5D2A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5029200"/>
            <a:ext cx="1371600" cy="14398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a:extLst>
              <a:ext uri="{FF2B5EF4-FFF2-40B4-BE49-F238E27FC236}">
                <a16:creationId xmlns:a16="http://schemas.microsoft.com/office/drawing/2014/main" xmlns="" id="{7930116A-C50A-4D15-9044-20D3A9216CCF}"/>
              </a:ext>
            </a:extLst>
          </p:cNvPr>
          <p:cNvSpPr>
            <a:spLocks noChangeArrowheads="1"/>
          </p:cNvSpPr>
          <p:nvPr/>
        </p:nvSpPr>
        <p:spPr bwMode="auto">
          <a:xfrm>
            <a:off x="811213" y="2362200"/>
            <a:ext cx="7731125" cy="3200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452438" indent="-34290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cs typeface="Arial Unicode MS" panose="020B0604020202020204" pitchFamily="34" charset="-128"/>
              </a:defRPr>
            </a:lvl9pPr>
          </a:lstStyle>
          <a:p>
            <a:pPr eaLnBrk="1">
              <a:spcBef>
                <a:spcPts val="0"/>
              </a:spcBef>
              <a:spcAft>
                <a:spcPts val="600"/>
              </a:spcAft>
              <a:buFont typeface="Arial" panose="020B0604020202020204" pitchFamily="34" charset="0"/>
              <a:buChar char="•"/>
              <a:defRPr/>
            </a:pPr>
            <a:r>
              <a:rPr lang="en-US" altLang="en-US" sz="2200" dirty="0">
                <a:solidFill>
                  <a:srgbClr val="24327B"/>
                </a:solidFill>
                <a:latin typeface="+mj-lt"/>
                <a:ea typeface="+mn-ea"/>
              </a:rPr>
              <a:t>The first baby tooth usually appears in the mouth at about six months of age, and all 20 baby teeth have usually erupted by 3 to 6 years of age.</a:t>
            </a:r>
          </a:p>
          <a:p>
            <a:pPr eaLnBrk="1">
              <a:spcBef>
                <a:spcPts val="0"/>
              </a:spcBef>
              <a:spcAft>
                <a:spcPts val="600"/>
              </a:spcAft>
              <a:buFont typeface="Arial" panose="020B0604020202020204" pitchFamily="34" charset="0"/>
              <a:buChar char="•"/>
              <a:defRPr/>
            </a:pPr>
            <a:r>
              <a:rPr lang="en-US" altLang="en-US" sz="2200" dirty="0">
                <a:solidFill>
                  <a:srgbClr val="24327B"/>
                </a:solidFill>
                <a:latin typeface="+mj-lt"/>
                <a:ea typeface="+mn-ea"/>
              </a:rPr>
              <a:t>The shedding of baby teeth is a normal process as the underlying permanent teeth develop and begin to erupt.</a:t>
            </a:r>
          </a:p>
          <a:p>
            <a:pPr eaLnBrk="1">
              <a:spcBef>
                <a:spcPts val="0"/>
              </a:spcBef>
              <a:spcAft>
                <a:spcPts val="600"/>
              </a:spcAft>
              <a:buFont typeface="Arial" panose="020B0604020202020204" pitchFamily="34" charset="0"/>
              <a:buChar char="•"/>
              <a:defRPr/>
            </a:pPr>
            <a:r>
              <a:rPr lang="en-US" altLang="en-US" sz="2200" dirty="0">
                <a:solidFill>
                  <a:srgbClr val="24327B"/>
                </a:solidFill>
                <a:latin typeface="+mj-lt"/>
                <a:ea typeface="+mn-ea"/>
              </a:rPr>
              <a:t>The eruption of permanent teeth and the associated shedding of baby teeth normally occurs between ages 6 and 13 years.</a:t>
            </a:r>
          </a:p>
          <a:p>
            <a:pPr eaLnBrk="1">
              <a:spcBef>
                <a:spcPts val="400"/>
              </a:spcBef>
              <a:buFont typeface="Arial" panose="020B0604020202020204" pitchFamily="34" charset="0"/>
              <a:buChar char="•"/>
              <a:defRPr/>
            </a:pPr>
            <a:endParaRPr lang="en-US" altLang="en-US" sz="2000" dirty="0">
              <a:solidFill>
                <a:srgbClr val="24327B"/>
              </a:solidFill>
              <a:latin typeface="+mj-lt"/>
              <a:ea typeface="+mn-ea"/>
            </a:endParaRPr>
          </a:p>
        </p:txBody>
      </p:sp>
      <p:sp>
        <p:nvSpPr>
          <p:cNvPr id="114691" name="Rectangle 2">
            <a:extLst>
              <a:ext uri="{FF2B5EF4-FFF2-40B4-BE49-F238E27FC236}">
                <a16:creationId xmlns:a16="http://schemas.microsoft.com/office/drawing/2014/main" xmlns="" id="{F4B547DA-673F-428A-8229-BA66C1D80016}"/>
              </a:ext>
            </a:extLst>
          </p:cNvPr>
          <p:cNvSpPr>
            <a:spLocks noChangeArrowheads="1"/>
          </p:cNvSpPr>
          <p:nvPr/>
        </p:nvSpPr>
        <p:spPr bwMode="auto">
          <a:xfrm>
            <a:off x="503238" y="762000"/>
            <a:ext cx="8345487" cy="1447800"/>
          </a:xfrm>
          <a:prstGeom prst="rect">
            <a:avLst/>
          </a:prstGeom>
          <a:noFill/>
          <a:ln>
            <a:noFill/>
          </a:ln>
          <a:effec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Unicode MS" panose="020B0604020202020204" pitchFamily="34" charset="-128"/>
              </a:defRPr>
            </a:lvl9pPr>
          </a:lstStyle>
          <a:p>
            <a:pPr algn="ctr">
              <a:defRPr/>
            </a:pPr>
            <a:r>
              <a:rPr lang="en-US" altLang="en-US" sz="4000" b="1" dirty="0">
                <a:solidFill>
                  <a:srgbClr val="C00000"/>
                </a:solidFill>
                <a:latin typeface="+mj-lt"/>
                <a:ea typeface="+mn-ea"/>
              </a:rPr>
              <a:t>Baby Teeth Guide </a:t>
            </a:r>
          </a:p>
          <a:p>
            <a:pPr algn="ctr">
              <a:defRPr/>
            </a:pPr>
            <a:r>
              <a:rPr lang="en-US" altLang="en-US" sz="4000" b="1" dirty="0">
                <a:solidFill>
                  <a:srgbClr val="C00000"/>
                </a:solidFill>
                <a:latin typeface="+mj-lt"/>
                <a:ea typeface="+mn-ea"/>
              </a:rPr>
              <a:t>Eruption of Permanent Teeth</a:t>
            </a:r>
          </a:p>
        </p:txBody>
      </p:sp>
      <p:sp>
        <p:nvSpPr>
          <p:cNvPr id="114693" name="TextBox 4">
            <a:extLst>
              <a:ext uri="{FF2B5EF4-FFF2-40B4-BE49-F238E27FC236}">
                <a16:creationId xmlns:a16="http://schemas.microsoft.com/office/drawing/2014/main" xmlns="" id="{1AECE7B3-BAD4-4E1B-88EE-E45978507A83}"/>
              </a:ext>
            </a:extLst>
          </p:cNvPr>
          <p:cNvSpPr txBox="1">
            <a:spLocks noChangeArrowheads="1"/>
          </p:cNvSpPr>
          <p:nvPr/>
        </p:nvSpPr>
        <p:spPr bwMode="auto">
          <a:xfrm>
            <a:off x="1066800" y="5562600"/>
            <a:ext cx="6143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altLang="en-US" u="sng" dirty="0">
                <a:solidFill>
                  <a:srgbClr val="24327B"/>
                </a:solidFill>
                <a:latin typeface="+mj-lt"/>
                <a:ea typeface="+mn-ea"/>
                <a:cs typeface="+mn-cs"/>
              </a:rPr>
              <a:t>http://www.aapd.org/media/Policies_Guidelines/BP_DevelopDentition.pdf</a:t>
            </a:r>
            <a:r>
              <a:rPr lang="en-US" altLang="en-US" dirty="0">
                <a:solidFill>
                  <a:srgbClr val="24327B"/>
                </a:solidFill>
                <a:latin typeface="+mj-lt"/>
                <a:ea typeface="+mn-ea"/>
                <a:cs typeface="+mn-cs"/>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xmlns="" id="{6F77577D-5C2F-4717-9C51-30B571C1D921}"/>
              </a:ext>
            </a:extLst>
          </p:cNvPr>
          <p:cNvSpPr>
            <a:spLocks noChangeArrowheads="1"/>
          </p:cNvSpPr>
          <p:nvPr/>
        </p:nvSpPr>
        <p:spPr bwMode="auto">
          <a:xfrm>
            <a:off x="1066800" y="2133600"/>
            <a:ext cx="7543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0" indent="3175" eaLnBrk="1">
              <a:spcBef>
                <a:spcPts val="0"/>
              </a:spcBef>
              <a:spcAft>
                <a:spcPts val="1200"/>
              </a:spcAft>
              <a:buSzPct val="10000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lang="en-US" altLang="en-US" sz="3400" dirty="0">
                <a:solidFill>
                  <a:srgbClr val="24327B"/>
                </a:solidFill>
              </a:rPr>
              <a:t>Baby teeth can be lost early for a variety of reasons, among which the most frequent are </a:t>
            </a:r>
            <a:r>
              <a:rPr lang="en-US" altLang="en-US" sz="3400" b="1" dirty="0">
                <a:solidFill>
                  <a:srgbClr val="24327B"/>
                </a:solidFill>
              </a:rPr>
              <a:t>dental caries </a:t>
            </a:r>
            <a:r>
              <a:rPr lang="en-US" altLang="en-US" sz="3400" dirty="0">
                <a:solidFill>
                  <a:srgbClr val="24327B"/>
                </a:solidFill>
              </a:rPr>
              <a:t>and </a:t>
            </a:r>
            <a:r>
              <a:rPr lang="en-US" altLang="en-US" sz="3400" b="1" dirty="0">
                <a:solidFill>
                  <a:srgbClr val="24327B"/>
                </a:solidFill>
              </a:rPr>
              <a:t>trauma</a:t>
            </a:r>
            <a:r>
              <a:rPr lang="en-US" altLang="en-US" sz="3400" dirty="0">
                <a:solidFill>
                  <a:srgbClr val="24327B"/>
                </a:solidFill>
              </a:rPr>
              <a:t>.</a:t>
            </a:r>
          </a:p>
          <a:p>
            <a:pPr eaLnBrk="1">
              <a:spcBef>
                <a:spcPts val="400"/>
              </a:spcBef>
              <a:defRPr/>
            </a:pPr>
            <a:endParaRPr lang="en-US" altLang="en-US" sz="2400" dirty="0">
              <a:solidFill>
                <a:srgbClr val="1F497D"/>
              </a:solidFill>
              <a:latin typeface="+mj-lt"/>
              <a:ea typeface="+mn-ea"/>
            </a:endParaRPr>
          </a:p>
          <a:p>
            <a:pPr marL="452438" indent="-342900" eaLnBrk="1">
              <a:spcBef>
                <a:spcPts val="400"/>
              </a:spcBef>
              <a:buFont typeface="Arial" panose="020B0604020202020204" pitchFamily="34" charset="0"/>
              <a:buChar char="•"/>
              <a:defRPr/>
            </a:pPr>
            <a:endParaRPr lang="en-US" altLang="en-US" sz="2400" dirty="0">
              <a:solidFill>
                <a:srgbClr val="1F497D"/>
              </a:solidFill>
              <a:latin typeface="+mj-lt"/>
              <a:ea typeface="+mn-ea"/>
            </a:endParaRPr>
          </a:p>
        </p:txBody>
      </p:sp>
      <p:sp>
        <p:nvSpPr>
          <p:cNvPr id="139267" name="Rectangle 2">
            <a:extLst>
              <a:ext uri="{FF2B5EF4-FFF2-40B4-BE49-F238E27FC236}">
                <a16:creationId xmlns:a16="http://schemas.microsoft.com/office/drawing/2014/main" xmlns="" id="{9A1A9370-8E83-4DF2-B538-9BEAE59700D6}"/>
              </a:ext>
            </a:extLst>
          </p:cNvPr>
          <p:cNvSpPr>
            <a:spLocks noChangeArrowheads="1"/>
          </p:cNvSpPr>
          <p:nvPr/>
        </p:nvSpPr>
        <p:spPr bwMode="auto">
          <a:xfrm>
            <a:off x="825500" y="671513"/>
            <a:ext cx="7543800" cy="1223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4000" b="1">
                <a:solidFill>
                  <a:srgbClr val="C00000"/>
                </a:solidFill>
              </a:rPr>
              <a:t>Early Loss of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xmlns="" id="{17C2C9FC-E817-4A4B-B992-066675747FBE}"/>
              </a:ext>
            </a:extLst>
          </p:cNvPr>
          <p:cNvSpPr>
            <a:spLocks noChangeArrowheads="1"/>
          </p:cNvSpPr>
          <p:nvPr/>
        </p:nvSpPr>
        <p:spPr bwMode="auto">
          <a:xfrm>
            <a:off x="1066800" y="1879600"/>
            <a:ext cx="7543800" cy="429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457200" indent="-457200" eaLnBrk="1">
              <a:spcBef>
                <a:spcPts val="0"/>
              </a:spcBef>
              <a:spcAft>
                <a:spcPts val="1200"/>
              </a:spcAft>
              <a:buFont typeface="Arial" panose="020B0604020202020204" pitchFamily="34" charset="0"/>
              <a:buChar char="•"/>
              <a:defRPr/>
            </a:pPr>
            <a:r>
              <a:rPr lang="en-US" altLang="en-US" sz="3000" dirty="0">
                <a:solidFill>
                  <a:srgbClr val="24327B"/>
                </a:solidFill>
              </a:rPr>
              <a:t>Early loss of baby teeth may cause shifting of the baby teeth, which can produce loss of space for the eruption </a:t>
            </a:r>
            <a:br>
              <a:rPr lang="en-US" altLang="en-US" sz="3000" dirty="0">
                <a:solidFill>
                  <a:srgbClr val="24327B"/>
                </a:solidFill>
              </a:rPr>
            </a:br>
            <a:r>
              <a:rPr lang="en-US" altLang="en-US" sz="3000" dirty="0">
                <a:solidFill>
                  <a:srgbClr val="24327B"/>
                </a:solidFill>
              </a:rPr>
              <a:t>of the permanent teeth.</a:t>
            </a:r>
          </a:p>
          <a:p>
            <a:pPr marL="457200" indent="-457200" eaLnBrk="1">
              <a:spcBef>
                <a:spcPts val="0"/>
              </a:spcBef>
              <a:spcAft>
                <a:spcPts val="1200"/>
              </a:spcAft>
              <a:buFont typeface="Arial" panose="020B0604020202020204" pitchFamily="34" charset="0"/>
              <a:buChar char="•"/>
              <a:defRPr/>
            </a:pPr>
            <a:r>
              <a:rPr lang="en-US" altLang="en-US" sz="3000" dirty="0">
                <a:solidFill>
                  <a:srgbClr val="24327B"/>
                </a:solidFill>
              </a:rPr>
              <a:t>If this loss of space occurs, it can increase the risk of the permanent teeth becoming crowded upon eruption, which may require orthodontic treatment.</a:t>
            </a:r>
          </a:p>
          <a:p>
            <a:pPr eaLnBrk="1">
              <a:spcBef>
                <a:spcPts val="400"/>
              </a:spcBef>
              <a:defRPr/>
            </a:pPr>
            <a:endParaRPr lang="en-US" altLang="en-US" sz="2400" dirty="0">
              <a:solidFill>
                <a:srgbClr val="1F497D"/>
              </a:solidFill>
              <a:latin typeface="+mj-lt"/>
              <a:ea typeface="+mn-ea"/>
            </a:endParaRPr>
          </a:p>
          <a:p>
            <a:pPr marL="452438" indent="-342900" eaLnBrk="1">
              <a:spcBef>
                <a:spcPts val="400"/>
              </a:spcBef>
              <a:buFont typeface="Arial" panose="020B0604020202020204" pitchFamily="34" charset="0"/>
              <a:buChar char="•"/>
              <a:defRPr/>
            </a:pPr>
            <a:endParaRPr lang="en-US" altLang="en-US" sz="2400" dirty="0">
              <a:solidFill>
                <a:srgbClr val="1F497D"/>
              </a:solidFill>
              <a:latin typeface="+mj-lt"/>
              <a:ea typeface="+mn-ea"/>
            </a:endParaRPr>
          </a:p>
        </p:txBody>
      </p:sp>
      <p:sp>
        <p:nvSpPr>
          <p:cNvPr id="141315" name="Rectangle 2">
            <a:extLst>
              <a:ext uri="{FF2B5EF4-FFF2-40B4-BE49-F238E27FC236}">
                <a16:creationId xmlns:a16="http://schemas.microsoft.com/office/drawing/2014/main" xmlns="" id="{C75AA0A1-1F12-40F5-B9CA-8BD272A08E9B}"/>
              </a:ext>
            </a:extLst>
          </p:cNvPr>
          <p:cNvSpPr>
            <a:spLocks noChangeArrowheads="1"/>
          </p:cNvSpPr>
          <p:nvPr/>
        </p:nvSpPr>
        <p:spPr bwMode="auto">
          <a:xfrm>
            <a:off x="825500" y="671513"/>
            <a:ext cx="7543800" cy="1223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4000" b="1">
                <a:solidFill>
                  <a:srgbClr val="C00000"/>
                </a:solidFill>
              </a:rPr>
              <a:t>Early Loss of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xmlns="" id="{75E9CA94-2D9F-47CE-8690-BF1D67203FE0}"/>
              </a:ext>
            </a:extLst>
          </p:cNvPr>
          <p:cNvSpPr>
            <a:spLocks noChangeArrowheads="1"/>
          </p:cNvSpPr>
          <p:nvPr/>
        </p:nvSpPr>
        <p:spPr bwMode="auto">
          <a:xfrm>
            <a:off x="533400" y="1060450"/>
            <a:ext cx="7848600" cy="4273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285750"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1pPr>
            <a:lvl2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2pPr>
            <a:lvl3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3pPr>
            <a:lvl4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4pPr>
            <a:lvl5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9pPr>
          </a:lstStyle>
          <a:p>
            <a:pPr algn="ctr" eaLnBrk="1">
              <a:buSzPct val="100000"/>
              <a:defRPr/>
            </a:pPr>
            <a:r>
              <a:rPr lang="en-US" altLang="en-US" sz="3600" b="1" dirty="0">
                <a:solidFill>
                  <a:srgbClr val="C00000"/>
                </a:solidFill>
                <a:latin typeface="+mn-lt"/>
                <a:ea typeface="+mn-ea"/>
              </a:rPr>
              <a:t>Prenatal Oral Health Care</a:t>
            </a:r>
          </a:p>
          <a:p>
            <a:pPr algn="ctr" eaLnBrk="1">
              <a:buSzPct val="100000"/>
              <a:defRPr/>
            </a:pPr>
            <a:r>
              <a:rPr lang="en-US" altLang="en-US" sz="2800" b="1" dirty="0">
                <a:solidFill>
                  <a:srgbClr val="C00000"/>
                </a:solidFill>
                <a:latin typeface="+mn-lt"/>
                <a:ea typeface="+mn-ea"/>
              </a:rPr>
              <a:t>Resources</a:t>
            </a:r>
          </a:p>
          <a:p>
            <a:pPr algn="ctr" eaLnBrk="1">
              <a:buSzPct val="100000"/>
              <a:defRPr/>
            </a:pPr>
            <a:endParaRPr lang="en-US" sz="2800" b="1" spc="73" dirty="0">
              <a:solidFill>
                <a:schemeClr val="tx1"/>
              </a:solidFill>
              <a:latin typeface="+mn-lt"/>
              <a:ea typeface="+mn-ea"/>
            </a:endParaRPr>
          </a:p>
          <a:p>
            <a:pPr algn="ctr" eaLnBrk="1">
              <a:buSzPct val="100000"/>
              <a:defRPr/>
            </a:pPr>
            <a:r>
              <a:rPr lang="en-US" sz="2800" b="1" spc="73" dirty="0">
                <a:solidFill>
                  <a:schemeClr val="tx1"/>
                </a:solidFill>
                <a:latin typeface="+mn-lt"/>
                <a:ea typeface="+mn-ea"/>
              </a:rPr>
              <a:t>National Maternal and Child Oral Health Resource Center</a:t>
            </a:r>
          </a:p>
          <a:p>
            <a:pPr algn="ctr" eaLnBrk="1">
              <a:buSzPct val="100000"/>
              <a:defRPr/>
            </a:pPr>
            <a:r>
              <a:rPr lang="en-US" sz="3200" spc="73" dirty="0">
                <a:solidFill>
                  <a:srgbClr val="FFFFFF"/>
                </a:solidFill>
                <a:latin typeface="Open Sans"/>
              </a:rPr>
              <a:t>2012. Oral H</a:t>
            </a:r>
            <a:r>
              <a:rPr lang="en-US" sz="1600" spc="27" dirty="0">
                <a:solidFill>
                  <a:srgbClr val="92278F"/>
                </a:solidFill>
                <a:latin typeface="Arimo Bold"/>
              </a:rPr>
              <a:t>https://www.mchoralhealth.org/PDFs/OralHealthPregnancyConsensus.pdf </a:t>
            </a:r>
            <a:endParaRPr lang="en-US" sz="3200" spc="27" dirty="0">
              <a:solidFill>
                <a:srgbClr val="92278F"/>
              </a:solidFill>
              <a:latin typeface="Arimo Bold"/>
            </a:endParaRPr>
          </a:p>
          <a:p>
            <a:pPr>
              <a:lnSpc>
                <a:spcPts val="4352"/>
              </a:lnSpc>
            </a:pPr>
            <a:r>
              <a:rPr lang="en-US" sz="3200" spc="73" dirty="0" err="1">
                <a:solidFill>
                  <a:srgbClr val="FFFFFF"/>
                </a:solidFill>
                <a:latin typeface="Open Sans"/>
              </a:rPr>
              <a:t>em</a:t>
            </a:r>
            <a:r>
              <a:rPr lang="en-US" sz="3200" spc="73" dirty="0">
                <a:solidFill>
                  <a:srgbClr val="FFFFFF"/>
                </a:solidFill>
                <a:latin typeface="Open Sans"/>
              </a:rPr>
              <a:t> Washington, DC: National Maternal and Child Oral Health</a:t>
            </a:r>
            <a:endParaRPr lang="en-US" sz="3200" spc="27" dirty="0">
              <a:solidFill>
                <a:srgbClr val="FFFFFF"/>
              </a:solidFill>
              <a:latin typeface="Lora" pitchFamily="2" charset="0"/>
            </a:endParaRPr>
          </a:p>
          <a:p>
            <a:pPr>
              <a:lnSpc>
                <a:spcPts val="4352"/>
              </a:lnSpc>
            </a:pPr>
            <a:endParaRPr lang="en-US" sz="1200" spc="27" dirty="0">
              <a:solidFill>
                <a:srgbClr val="FFFFFF"/>
              </a:solidFill>
              <a:latin typeface="Arimo"/>
            </a:endParaRPr>
          </a:p>
          <a:p>
            <a:pPr algn="ctr" eaLnBrk="1">
              <a:buSzPct val="100000"/>
              <a:defRPr/>
            </a:pPr>
            <a:endParaRPr lang="en-US" altLang="en-US" sz="2800" dirty="0">
              <a:solidFill>
                <a:srgbClr val="7030A0"/>
              </a:solidFill>
              <a:latin typeface="Palatino Linotype" panose="02040502050505030304" pitchFamily="18" charset="0"/>
              <a:ea typeface="+mn-ea"/>
            </a:endParaRPr>
          </a:p>
        </p:txBody>
      </p:sp>
      <p:pic>
        <p:nvPicPr>
          <p:cNvPr id="16387" name="Picture 2">
            <a:extLst>
              <a:ext uri="{FF2B5EF4-FFF2-40B4-BE49-F238E27FC236}">
                <a16:creationId xmlns:a16="http://schemas.microsoft.com/office/drawing/2014/main" xmlns="" id="{4640F696-4413-49C0-944E-65FF319B1BF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4825" y="5518150"/>
            <a:ext cx="1371600" cy="9985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xmlns="" id="{66225669-DB1E-4DC5-840F-65E1CE50B968}"/>
              </a:ext>
            </a:extLst>
          </p:cNvPr>
          <p:cNvSpPr>
            <a:spLocks noChangeArrowheads="1"/>
          </p:cNvSpPr>
          <p:nvPr/>
        </p:nvSpPr>
        <p:spPr bwMode="auto">
          <a:xfrm>
            <a:off x="685800" y="1895475"/>
            <a:ext cx="7543800" cy="3759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566738" indent="-457200" eaLnBrk="1">
              <a:spcBef>
                <a:spcPts val="0"/>
              </a:spcBef>
              <a:spcAft>
                <a:spcPts val="1200"/>
              </a:spcAft>
              <a:buFont typeface="Arial" panose="020B0604020202020204" pitchFamily="34" charset="0"/>
              <a:buChar char="•"/>
              <a:defRPr/>
            </a:pPr>
            <a:r>
              <a:rPr lang="en-US" altLang="en-US" sz="3000" dirty="0">
                <a:solidFill>
                  <a:srgbClr val="24327B"/>
                </a:solidFill>
              </a:rPr>
              <a:t>If an infant sees a dentist for regular visits, then the dentist can better </a:t>
            </a:r>
            <a:r>
              <a:rPr lang="en-US" altLang="en-US" sz="3000" u="sng" dirty="0">
                <a:solidFill>
                  <a:srgbClr val="24327B"/>
                </a:solidFill>
              </a:rPr>
              <a:t>monitor</a:t>
            </a:r>
            <a:r>
              <a:rPr lang="en-US" altLang="en-US" sz="3000" dirty="0">
                <a:solidFill>
                  <a:srgbClr val="24327B"/>
                </a:solidFill>
              </a:rPr>
              <a:t> the </a:t>
            </a:r>
            <a:r>
              <a:rPr lang="en-US" altLang="en-US" sz="3000" u="sng" dirty="0">
                <a:solidFill>
                  <a:srgbClr val="24327B"/>
                </a:solidFill>
              </a:rPr>
              <a:t>loss of baby teeth</a:t>
            </a:r>
            <a:r>
              <a:rPr lang="en-US" altLang="en-US" sz="3000" dirty="0">
                <a:solidFill>
                  <a:srgbClr val="24327B"/>
                </a:solidFill>
              </a:rPr>
              <a:t> and the </a:t>
            </a:r>
            <a:r>
              <a:rPr lang="en-US" altLang="en-US" sz="3000" u="sng" dirty="0">
                <a:solidFill>
                  <a:srgbClr val="24327B"/>
                </a:solidFill>
              </a:rPr>
              <a:t>eruption of permanent teeth</a:t>
            </a:r>
            <a:r>
              <a:rPr lang="en-US" altLang="en-US" sz="3000" dirty="0">
                <a:solidFill>
                  <a:srgbClr val="24327B"/>
                </a:solidFill>
              </a:rPr>
              <a:t>.</a:t>
            </a:r>
          </a:p>
          <a:p>
            <a:pPr marL="566738" indent="-457200" eaLnBrk="1">
              <a:spcBef>
                <a:spcPts val="0"/>
              </a:spcBef>
              <a:spcAft>
                <a:spcPts val="1200"/>
              </a:spcAft>
              <a:buFont typeface="Arial" panose="020B0604020202020204" pitchFamily="34" charset="0"/>
              <a:buChar char="•"/>
              <a:defRPr/>
            </a:pPr>
            <a:r>
              <a:rPr lang="en-US" altLang="en-US" sz="3000" dirty="0">
                <a:solidFill>
                  <a:srgbClr val="24327B"/>
                </a:solidFill>
              </a:rPr>
              <a:t>If an issue arises the dentist can take timely steps to mitigate the issue.</a:t>
            </a:r>
          </a:p>
          <a:p>
            <a:pPr eaLnBrk="1">
              <a:spcBef>
                <a:spcPts val="400"/>
              </a:spcBef>
              <a:defRPr/>
            </a:pPr>
            <a:endParaRPr lang="en-US" altLang="en-US" sz="2400" dirty="0">
              <a:solidFill>
                <a:srgbClr val="1F497D"/>
              </a:solidFill>
              <a:latin typeface="+mj-lt"/>
              <a:ea typeface="+mn-ea"/>
            </a:endParaRPr>
          </a:p>
          <a:p>
            <a:pPr marL="452438" indent="-342900" eaLnBrk="1">
              <a:spcBef>
                <a:spcPts val="400"/>
              </a:spcBef>
              <a:buFont typeface="Arial" panose="020B0604020202020204" pitchFamily="34" charset="0"/>
              <a:buChar char="•"/>
              <a:defRPr/>
            </a:pPr>
            <a:endParaRPr lang="en-US" altLang="en-US" sz="2400" dirty="0">
              <a:solidFill>
                <a:srgbClr val="1F497D"/>
              </a:solidFill>
              <a:latin typeface="+mj-lt"/>
              <a:ea typeface="+mn-ea"/>
            </a:endParaRPr>
          </a:p>
        </p:txBody>
      </p:sp>
      <p:sp>
        <p:nvSpPr>
          <p:cNvPr id="143363" name="Rectangle 2">
            <a:extLst>
              <a:ext uri="{FF2B5EF4-FFF2-40B4-BE49-F238E27FC236}">
                <a16:creationId xmlns:a16="http://schemas.microsoft.com/office/drawing/2014/main" xmlns="" id="{014BC82F-8FF8-4C74-8E0E-097AAA08CA59}"/>
              </a:ext>
            </a:extLst>
          </p:cNvPr>
          <p:cNvSpPr>
            <a:spLocks noChangeArrowheads="1"/>
          </p:cNvSpPr>
          <p:nvPr/>
        </p:nvSpPr>
        <p:spPr bwMode="auto">
          <a:xfrm>
            <a:off x="825500" y="671513"/>
            <a:ext cx="7543800" cy="1223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4000" b="1">
                <a:solidFill>
                  <a:srgbClr val="C00000"/>
                </a:solidFill>
              </a:rPr>
              <a:t>Early Loss of Baby Teeth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xmlns="" id="{A3854612-B116-45B9-AD5A-64D079BCB216}"/>
              </a:ext>
            </a:extLst>
          </p:cNvPr>
          <p:cNvSpPr>
            <a:spLocks noChangeArrowheads="1"/>
          </p:cNvSpPr>
          <p:nvPr/>
        </p:nvSpPr>
        <p:spPr bwMode="auto">
          <a:xfrm>
            <a:off x="342900" y="1752600"/>
            <a:ext cx="8534400" cy="4422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109538">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rgbClr val="000000"/>
                </a:solidFill>
                <a:latin typeface="Arial" panose="020B0604020202020204" pitchFamily="34" charset="0"/>
                <a:cs typeface="Arial Unicode MS" panose="020B0604020202020204" pitchFamily="34" charset="-128"/>
              </a:defRPr>
            </a:lvl9pPr>
          </a:lstStyle>
          <a:p>
            <a:pPr marL="452438" indent="-342900" eaLnBrk="1">
              <a:spcBef>
                <a:spcPts val="0"/>
              </a:spcBef>
              <a:spcAft>
                <a:spcPts val="600"/>
              </a:spcAft>
              <a:buFont typeface="Arial" panose="020B0604020202020204" pitchFamily="34" charset="0"/>
              <a:buChar char="•"/>
              <a:defRPr/>
            </a:pPr>
            <a:r>
              <a:rPr lang="en-US" altLang="en-US" sz="2600" dirty="0">
                <a:solidFill>
                  <a:srgbClr val="24327B"/>
                </a:solidFill>
              </a:rPr>
              <a:t>Oral health care is important for expectant mothers and is safe.</a:t>
            </a:r>
          </a:p>
          <a:p>
            <a:pPr marL="452438" indent="-342900" eaLnBrk="1">
              <a:spcBef>
                <a:spcPts val="0"/>
              </a:spcBef>
              <a:spcAft>
                <a:spcPts val="600"/>
              </a:spcAft>
              <a:buFont typeface="Arial" panose="020B0604020202020204" pitchFamily="34" charset="0"/>
              <a:buChar char="•"/>
              <a:defRPr/>
            </a:pPr>
            <a:r>
              <a:rPr lang="en-US" altLang="en-US" sz="2600" dirty="0">
                <a:solidFill>
                  <a:srgbClr val="24327B"/>
                </a:solidFill>
              </a:rPr>
              <a:t>Infants need a dental home as soon as the 1</a:t>
            </a:r>
            <a:r>
              <a:rPr lang="en-US" altLang="en-US" sz="2600" baseline="30000" dirty="0">
                <a:solidFill>
                  <a:srgbClr val="24327B"/>
                </a:solidFill>
              </a:rPr>
              <a:t>st</a:t>
            </a:r>
            <a:r>
              <a:rPr lang="en-US" altLang="en-US" sz="2600" dirty="0">
                <a:solidFill>
                  <a:srgbClr val="24327B"/>
                </a:solidFill>
              </a:rPr>
              <a:t> baby tooth erupts or the 1</a:t>
            </a:r>
            <a:r>
              <a:rPr lang="en-US" altLang="en-US" sz="2600" baseline="30000" dirty="0">
                <a:solidFill>
                  <a:srgbClr val="24327B"/>
                </a:solidFill>
              </a:rPr>
              <a:t>st</a:t>
            </a:r>
            <a:r>
              <a:rPr lang="en-US" altLang="en-US" sz="2600" dirty="0">
                <a:solidFill>
                  <a:srgbClr val="24327B"/>
                </a:solidFill>
              </a:rPr>
              <a:t> birthday, whichever occurs first.</a:t>
            </a:r>
          </a:p>
          <a:p>
            <a:pPr marL="452438" indent="-342900" eaLnBrk="1">
              <a:spcBef>
                <a:spcPts val="0"/>
              </a:spcBef>
              <a:spcAft>
                <a:spcPts val="600"/>
              </a:spcAft>
              <a:buFont typeface="Arial" panose="020B0604020202020204" pitchFamily="34" charset="0"/>
              <a:buChar char="•"/>
              <a:defRPr/>
            </a:pPr>
            <a:r>
              <a:rPr lang="en-US" altLang="en-US" sz="2600" dirty="0">
                <a:solidFill>
                  <a:srgbClr val="24327B"/>
                </a:solidFill>
              </a:rPr>
              <a:t>Good nutrition is important for oral health and overall health.</a:t>
            </a:r>
          </a:p>
          <a:p>
            <a:pPr marL="452438" indent="-342900" eaLnBrk="1">
              <a:spcBef>
                <a:spcPts val="0"/>
              </a:spcBef>
              <a:spcAft>
                <a:spcPts val="600"/>
              </a:spcAft>
              <a:buFont typeface="Arial" panose="020B0604020202020204" pitchFamily="34" charset="0"/>
              <a:buChar char="•"/>
              <a:defRPr/>
            </a:pPr>
            <a:r>
              <a:rPr lang="en-US" altLang="en-US" sz="2600" dirty="0">
                <a:solidFill>
                  <a:srgbClr val="24327B"/>
                </a:solidFill>
              </a:rPr>
              <a:t>Oral habits can cause harm and need to be monitored and possibly modified.</a:t>
            </a:r>
          </a:p>
          <a:p>
            <a:pPr marL="452438" indent="-342900" eaLnBrk="1">
              <a:spcBef>
                <a:spcPts val="0"/>
              </a:spcBef>
              <a:spcAft>
                <a:spcPts val="600"/>
              </a:spcAft>
              <a:buFont typeface="Arial" panose="020B0604020202020204" pitchFamily="34" charset="0"/>
              <a:buChar char="•"/>
              <a:defRPr/>
            </a:pPr>
            <a:r>
              <a:rPr lang="en-US" altLang="en-US" sz="2600" dirty="0">
                <a:solidFill>
                  <a:srgbClr val="24327B"/>
                </a:solidFill>
              </a:rPr>
              <a:t>Baby teeth are important to guide the eruption </a:t>
            </a:r>
            <a:br>
              <a:rPr lang="en-US" altLang="en-US" sz="2600" dirty="0">
                <a:solidFill>
                  <a:srgbClr val="24327B"/>
                </a:solidFill>
              </a:rPr>
            </a:br>
            <a:r>
              <a:rPr lang="en-US" altLang="en-US" sz="2600" dirty="0">
                <a:solidFill>
                  <a:srgbClr val="24327B"/>
                </a:solidFill>
              </a:rPr>
              <a:t>of adult teeth.</a:t>
            </a:r>
          </a:p>
          <a:p>
            <a:pPr eaLnBrk="1">
              <a:spcBef>
                <a:spcPts val="400"/>
              </a:spcBef>
              <a:defRPr/>
            </a:pPr>
            <a:endParaRPr lang="en-US" altLang="en-US" sz="2400" dirty="0">
              <a:solidFill>
                <a:srgbClr val="1F497D"/>
              </a:solidFill>
              <a:latin typeface="+mj-lt"/>
              <a:ea typeface="+mn-ea"/>
            </a:endParaRPr>
          </a:p>
          <a:p>
            <a:pPr marL="452438" indent="-342900" eaLnBrk="1">
              <a:spcBef>
                <a:spcPts val="400"/>
              </a:spcBef>
              <a:buFont typeface="Arial" panose="020B0604020202020204" pitchFamily="34" charset="0"/>
              <a:buChar char="•"/>
              <a:defRPr/>
            </a:pPr>
            <a:endParaRPr lang="en-US" altLang="en-US" sz="2400" dirty="0">
              <a:solidFill>
                <a:srgbClr val="1F497D"/>
              </a:solidFill>
              <a:latin typeface="+mj-lt"/>
              <a:ea typeface="+mn-ea"/>
            </a:endParaRPr>
          </a:p>
        </p:txBody>
      </p:sp>
      <p:sp>
        <p:nvSpPr>
          <p:cNvPr id="145411" name="Rectangle 2">
            <a:extLst>
              <a:ext uri="{FF2B5EF4-FFF2-40B4-BE49-F238E27FC236}">
                <a16:creationId xmlns:a16="http://schemas.microsoft.com/office/drawing/2014/main" xmlns="" id="{48E59160-AEFB-4D87-A433-B0B018B941BF}"/>
              </a:ext>
            </a:extLst>
          </p:cNvPr>
          <p:cNvSpPr>
            <a:spLocks noChangeArrowheads="1"/>
          </p:cNvSpPr>
          <p:nvPr/>
        </p:nvSpPr>
        <p:spPr bwMode="auto">
          <a:xfrm>
            <a:off x="838200" y="609600"/>
            <a:ext cx="7543800" cy="1223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4000" b="1">
                <a:solidFill>
                  <a:srgbClr val="C00000"/>
                </a:solidFill>
              </a:rPr>
              <a:t>SUMMARY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a:extLst>
              <a:ext uri="{FF2B5EF4-FFF2-40B4-BE49-F238E27FC236}">
                <a16:creationId xmlns:a16="http://schemas.microsoft.com/office/drawing/2014/main" xmlns="" id="{18F154F3-1035-46F0-BA8E-238E3B36058D}"/>
              </a:ext>
            </a:extLst>
          </p:cNvPr>
          <p:cNvSpPr>
            <a:spLocks noChangeArrowheads="1"/>
          </p:cNvSpPr>
          <p:nvPr/>
        </p:nvSpPr>
        <p:spPr bwMode="auto">
          <a:xfrm>
            <a:off x="1066800" y="2209800"/>
            <a:ext cx="7543800" cy="2484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676275"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914400" indent="-339725">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spcBef>
                <a:spcPct val="0"/>
              </a:spcBef>
              <a:spcAft>
                <a:spcPct val="0"/>
              </a:spcAft>
              <a:tabLst>
                <a:tab pos="109538" algn="l"/>
                <a:tab pos="566738" algn="l"/>
                <a:tab pos="1023938" algn="l"/>
                <a:tab pos="1481138" algn="l"/>
                <a:tab pos="1938338" algn="l"/>
                <a:tab pos="2395538" algn="l"/>
                <a:tab pos="2852738" algn="l"/>
                <a:tab pos="3309938" algn="l"/>
                <a:tab pos="3767138" algn="l"/>
                <a:tab pos="4224338" algn="l"/>
                <a:tab pos="4681538" algn="l"/>
                <a:tab pos="5138738" algn="l"/>
                <a:tab pos="5595938" algn="l"/>
                <a:tab pos="6053138" algn="l"/>
                <a:tab pos="6510338" algn="l"/>
                <a:tab pos="6967538" algn="l"/>
                <a:tab pos="7424738" algn="l"/>
                <a:tab pos="7881938" algn="l"/>
                <a:tab pos="8339138" algn="l"/>
                <a:tab pos="8796338" algn="l"/>
                <a:tab pos="9253538"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spcBef>
                <a:spcPts val="400"/>
              </a:spcBef>
            </a:pPr>
            <a:r>
              <a:rPr lang="en-US" altLang="en-US" sz="3600">
                <a:solidFill>
                  <a:srgbClr val="24327B"/>
                </a:solidFill>
              </a:rPr>
              <a:t>The resources cited in this presentation provide additional information on the topics that were discussed.</a:t>
            </a:r>
          </a:p>
        </p:txBody>
      </p:sp>
      <p:sp>
        <p:nvSpPr>
          <p:cNvPr id="147459" name="Rectangle 2">
            <a:extLst>
              <a:ext uri="{FF2B5EF4-FFF2-40B4-BE49-F238E27FC236}">
                <a16:creationId xmlns:a16="http://schemas.microsoft.com/office/drawing/2014/main" xmlns="" id="{FD018004-217B-4664-B474-079D7BC43364}"/>
              </a:ext>
            </a:extLst>
          </p:cNvPr>
          <p:cNvSpPr>
            <a:spLocks noChangeArrowheads="1"/>
          </p:cNvSpPr>
          <p:nvPr/>
        </p:nvSpPr>
        <p:spPr bwMode="auto">
          <a:xfrm>
            <a:off x="838200" y="836613"/>
            <a:ext cx="7543800" cy="1223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nchor="ctr"/>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0000"/>
              </a:lnSpc>
              <a:spcBef>
                <a:spcPct val="0"/>
              </a:spcBef>
              <a:buClrTx/>
              <a:buFontTx/>
              <a:buNone/>
            </a:pPr>
            <a:r>
              <a:rPr lang="en-US" altLang="en-US" sz="4000" b="1">
                <a:solidFill>
                  <a:srgbClr val="C00000"/>
                </a:solidFill>
              </a:rPr>
              <a:t>RESOURCES</a:t>
            </a:r>
          </a:p>
        </p:txBody>
      </p:sp>
      <p:sp>
        <p:nvSpPr>
          <p:cNvPr id="5" name="Rectangle 5">
            <a:extLst>
              <a:ext uri="{FF2B5EF4-FFF2-40B4-BE49-F238E27FC236}">
                <a16:creationId xmlns:a16="http://schemas.microsoft.com/office/drawing/2014/main" xmlns="" id="{7C7E056B-62D4-4A68-97B7-47E42B1D9F94}"/>
              </a:ext>
            </a:extLst>
          </p:cNvPr>
          <p:cNvSpPr>
            <a:spLocks noChangeArrowheads="1"/>
          </p:cNvSpPr>
          <p:nvPr/>
        </p:nvSpPr>
        <p:spPr bwMode="auto">
          <a:xfrm>
            <a:off x="3352800" y="4992688"/>
            <a:ext cx="2743200" cy="646112"/>
          </a:xfrm>
          <a:prstGeom prst="rect">
            <a:avLst/>
          </a:prstGeom>
          <a:noFill/>
          <a:ln w="317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a:defRPr/>
            </a:pPr>
            <a:r>
              <a:rPr lang="en-US" altLang="en-US" sz="3600" b="1" dirty="0">
                <a:solidFill>
                  <a:srgbClr val="C00000"/>
                </a:solidFill>
                <a:latin typeface="+mj-lt"/>
                <a:ea typeface="+mn-ea"/>
                <a:cs typeface="+mn-cs"/>
              </a:rPr>
              <a:t>Thank You</a:t>
            </a:r>
            <a:endParaRPr lang="en-US" altLang="en-US" sz="3600" dirty="0">
              <a:solidFill>
                <a:srgbClr val="C00000"/>
              </a:solidFill>
              <a:latin typeface="+mj-lt"/>
              <a:ea typeface="+mn-ea"/>
              <a:cs typeface="+mn-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xmlns="" id="{CA22361B-E6E7-4565-A69D-09A1E4FC9B62}"/>
              </a:ext>
            </a:extLst>
          </p:cNvPr>
          <p:cNvSpPr>
            <a:spLocks noChangeArrowheads="1"/>
          </p:cNvSpPr>
          <p:nvPr/>
        </p:nvSpPr>
        <p:spPr bwMode="auto">
          <a:xfrm>
            <a:off x="1220788" y="1447800"/>
            <a:ext cx="7588250" cy="4648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285750"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1pPr>
            <a:lvl2pPr marL="741363"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2pPr>
            <a:lvl3pPr marL="1198563"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3pPr>
            <a:lvl4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4pPr>
            <a:lvl5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9pPr>
          </a:lstStyle>
          <a:p>
            <a:pPr marL="1588" indent="0" eaLnBrk="1">
              <a:spcAft>
                <a:spcPts val="1200"/>
              </a:spcAft>
              <a:buClr>
                <a:srgbClr val="7030A0"/>
              </a:buClr>
              <a:buSzPct val="100000"/>
              <a:defRPr/>
            </a:pPr>
            <a:r>
              <a:rPr lang="en-US" altLang="en-US" sz="2800" b="1" u="sng" dirty="0">
                <a:solidFill>
                  <a:srgbClr val="24327B"/>
                </a:solidFill>
                <a:latin typeface="+mj-lt"/>
                <a:ea typeface="+mn-ea"/>
              </a:rPr>
              <a:t>Hormonal changes</a:t>
            </a:r>
          </a:p>
          <a:p>
            <a:pPr lvl="1" eaLnBrk="1">
              <a:spcAft>
                <a:spcPts val="1200"/>
              </a:spcAft>
              <a:buClr>
                <a:srgbClr val="24327B"/>
              </a:buClr>
              <a:buSzPct val="100000"/>
              <a:buFont typeface="Arial" panose="020B0604020202020204" pitchFamily="34" charset="0"/>
              <a:buChar char="•"/>
              <a:defRPr/>
            </a:pPr>
            <a:r>
              <a:rPr lang="en-US" altLang="en-US" sz="2200" dirty="0">
                <a:solidFill>
                  <a:srgbClr val="24327B"/>
                </a:solidFill>
                <a:latin typeface="+mj-lt"/>
                <a:ea typeface="+mn-ea"/>
              </a:rPr>
              <a:t>Pregnancy gingivitis</a:t>
            </a:r>
          </a:p>
          <a:p>
            <a:pPr marL="1258888" lvl="2" indent="-342900" eaLnBrk="1">
              <a:spcAft>
                <a:spcPts val="1200"/>
              </a:spcAft>
              <a:buClr>
                <a:srgbClr val="24327B"/>
              </a:buClr>
              <a:buSzPct val="100000"/>
              <a:buFont typeface="Courier New" panose="02070309020205020404" pitchFamily="49" charset="0"/>
              <a:buChar char="o"/>
              <a:defRPr/>
            </a:pPr>
            <a:r>
              <a:rPr lang="en-US" altLang="en-US" sz="2000" dirty="0">
                <a:solidFill>
                  <a:srgbClr val="24327B"/>
                </a:solidFill>
                <a:latin typeface="+mj-lt"/>
                <a:ea typeface="+mn-ea"/>
              </a:rPr>
              <a:t>Most common oral disease during pregnancy</a:t>
            </a:r>
          </a:p>
          <a:p>
            <a:pPr marL="1258888" lvl="2" indent="-342900" eaLnBrk="1">
              <a:spcAft>
                <a:spcPts val="1200"/>
              </a:spcAft>
              <a:buClr>
                <a:srgbClr val="24327B"/>
              </a:buClr>
              <a:buSzPct val="100000"/>
              <a:buFont typeface="Courier New" panose="02070309020205020404" pitchFamily="49" charset="0"/>
              <a:buChar char="o"/>
              <a:defRPr/>
            </a:pPr>
            <a:r>
              <a:rPr lang="en-US" altLang="en-US" sz="2000" dirty="0">
                <a:solidFill>
                  <a:srgbClr val="24327B"/>
                </a:solidFill>
                <a:latin typeface="+mj-lt"/>
                <a:ea typeface="+mn-ea"/>
              </a:rPr>
              <a:t>Gums more sensitive to dental plaque, which can cause swelling and bleeding</a:t>
            </a:r>
          </a:p>
          <a:p>
            <a:pPr lvl="1" eaLnBrk="1">
              <a:spcAft>
                <a:spcPts val="1200"/>
              </a:spcAft>
              <a:buClr>
                <a:srgbClr val="24327B"/>
              </a:buClr>
              <a:buSzPct val="100000"/>
              <a:buFont typeface="Arial" panose="020B0604020202020204" pitchFamily="34" charset="0"/>
              <a:buChar char="•"/>
              <a:defRPr/>
            </a:pPr>
            <a:r>
              <a:rPr lang="en-US" altLang="en-US" sz="2200" dirty="0">
                <a:solidFill>
                  <a:srgbClr val="24327B"/>
                </a:solidFill>
                <a:latin typeface="+mj-lt"/>
                <a:ea typeface="+mn-ea"/>
              </a:rPr>
              <a:t>Salivary changes – excess saliva or dry mouth</a:t>
            </a:r>
          </a:p>
          <a:p>
            <a:pPr lvl="1" eaLnBrk="1">
              <a:spcAft>
                <a:spcPts val="1200"/>
              </a:spcAft>
              <a:buClr>
                <a:srgbClr val="24327B"/>
              </a:buClr>
              <a:buSzPct val="100000"/>
              <a:buFont typeface="Arial" panose="020B0604020202020204" pitchFamily="34" charset="0"/>
              <a:buChar char="•"/>
              <a:defRPr/>
            </a:pPr>
            <a:r>
              <a:rPr lang="en-US" altLang="en-US" sz="2200" dirty="0">
                <a:solidFill>
                  <a:srgbClr val="24327B"/>
                </a:solidFill>
                <a:latin typeface="+mj-lt"/>
                <a:ea typeface="+mn-ea"/>
              </a:rPr>
              <a:t>Pregnancy tumors of the gingiva – growth that subsides after pregnancy</a:t>
            </a:r>
          </a:p>
          <a:p>
            <a:pPr lvl="1" eaLnBrk="1">
              <a:spcAft>
                <a:spcPts val="1200"/>
              </a:spcAft>
              <a:buClr>
                <a:srgbClr val="24327B"/>
              </a:buClr>
              <a:buSzPct val="100000"/>
              <a:buFont typeface="Arial" panose="020B0604020202020204" pitchFamily="34" charset="0"/>
              <a:buChar char="•"/>
              <a:defRPr/>
            </a:pPr>
            <a:r>
              <a:rPr lang="en-US" altLang="en-US" sz="2200" dirty="0">
                <a:solidFill>
                  <a:srgbClr val="24327B"/>
                </a:solidFill>
              </a:rPr>
              <a:t>Metallic or sour taste</a:t>
            </a:r>
          </a:p>
          <a:p>
            <a:pPr lvl="1" eaLnBrk="1">
              <a:spcAft>
                <a:spcPts val="1200"/>
              </a:spcAft>
              <a:buClr>
                <a:srgbClr val="24327B"/>
              </a:buClr>
              <a:buSzPct val="100000"/>
              <a:buFont typeface="Arial" panose="020B0604020202020204" pitchFamily="34" charset="0"/>
              <a:buChar char="•"/>
              <a:defRPr/>
            </a:pPr>
            <a:r>
              <a:rPr lang="en-US" altLang="en-US" sz="2200" dirty="0">
                <a:solidFill>
                  <a:srgbClr val="24327B"/>
                </a:solidFill>
                <a:latin typeface="+mj-lt"/>
                <a:ea typeface="+mn-ea"/>
              </a:rPr>
              <a:t>Mobile teeth not related to periodontal disease</a:t>
            </a:r>
          </a:p>
          <a:p>
            <a:pPr algn="ctr" eaLnBrk="1">
              <a:buSzPct val="100000"/>
              <a:defRPr/>
            </a:pPr>
            <a:endParaRPr lang="en-US" altLang="en-US" sz="2800" dirty="0">
              <a:ea typeface="+mn-ea"/>
            </a:endParaRPr>
          </a:p>
        </p:txBody>
      </p:sp>
      <p:pic>
        <p:nvPicPr>
          <p:cNvPr id="18435" name="Picture 2">
            <a:extLst>
              <a:ext uri="{FF2B5EF4-FFF2-40B4-BE49-F238E27FC236}">
                <a16:creationId xmlns:a16="http://schemas.microsoft.com/office/drawing/2014/main" xmlns="" id="{58A918EE-2893-4DB0-8B36-79D8B527192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5486400"/>
            <a:ext cx="1371600" cy="9985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8436" name="TextBox 1">
            <a:extLst>
              <a:ext uri="{FF2B5EF4-FFF2-40B4-BE49-F238E27FC236}">
                <a16:creationId xmlns:a16="http://schemas.microsoft.com/office/drawing/2014/main" xmlns="" id="{6F5B1FAE-3B00-4844-82B6-C7EF4C9F6995}"/>
              </a:ext>
            </a:extLst>
          </p:cNvPr>
          <p:cNvSpPr txBox="1">
            <a:spLocks noChangeArrowheads="1"/>
          </p:cNvSpPr>
          <p:nvPr/>
        </p:nvSpPr>
        <p:spPr bwMode="auto">
          <a:xfrm>
            <a:off x="1371600" y="152400"/>
            <a:ext cx="6629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tLang="en-US" sz="3600" b="1">
                <a:solidFill>
                  <a:srgbClr val="24327B"/>
                </a:solidFill>
              </a:rPr>
              <a:t>Changes to oral health </a:t>
            </a:r>
            <a:br>
              <a:rPr lang="en-US" altLang="en-US" sz="3600" b="1">
                <a:solidFill>
                  <a:srgbClr val="24327B"/>
                </a:solidFill>
              </a:rPr>
            </a:br>
            <a:r>
              <a:rPr lang="en-US" altLang="en-US" sz="3600" b="1">
                <a:solidFill>
                  <a:srgbClr val="24327B"/>
                </a:solidFill>
              </a:rPr>
              <a:t>of mother during pregnancy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xmlns="" id="{08D6E8DF-F5AF-45BE-821E-FFD2A3D95495}"/>
              </a:ext>
            </a:extLst>
          </p:cNvPr>
          <p:cNvSpPr>
            <a:spLocks noChangeArrowheads="1"/>
          </p:cNvSpPr>
          <p:nvPr/>
        </p:nvSpPr>
        <p:spPr bwMode="auto">
          <a:xfrm>
            <a:off x="1295400" y="1981200"/>
            <a:ext cx="7280275" cy="3948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285750"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1pPr>
            <a:lvl2pPr marL="741363"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2pPr>
            <a:lvl3pPr marL="1198563" indent="-282575">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3pPr>
            <a:lvl4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4pPr>
            <a:lvl5pP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defRPr>
                <a:solidFill>
                  <a:srgbClr val="000000"/>
                </a:solidFill>
                <a:latin typeface="Arial" panose="020B0604020202020204" pitchFamily="34" charset="0"/>
                <a:cs typeface="Arial Unicode MS" panose="020B0604020202020204" pitchFamily="34" charset="-128"/>
              </a:defRPr>
            </a:lvl9pPr>
          </a:lstStyle>
          <a:p>
            <a:pPr marL="1588" indent="0" eaLnBrk="1">
              <a:spcAft>
                <a:spcPts val="600"/>
              </a:spcAft>
              <a:buClr>
                <a:srgbClr val="7030A0"/>
              </a:buClr>
              <a:buSzPct val="100000"/>
              <a:defRPr/>
            </a:pPr>
            <a:r>
              <a:rPr lang="en-US" altLang="en-US" sz="2400" b="1" u="sng" dirty="0">
                <a:solidFill>
                  <a:srgbClr val="24327B"/>
                </a:solidFill>
                <a:latin typeface="+mj-lt"/>
                <a:ea typeface="+mn-ea"/>
              </a:rPr>
              <a:t>Nausea and vomiting</a:t>
            </a:r>
          </a:p>
          <a:p>
            <a:pPr marL="801688" lvl="1" indent="-342900" eaLnBrk="1">
              <a:spcAft>
                <a:spcPts val="600"/>
              </a:spcAft>
              <a:buClr>
                <a:srgbClr val="24327B"/>
              </a:buClr>
              <a:buSzPct val="100000"/>
              <a:buFont typeface="Arial" panose="020B0604020202020204" pitchFamily="34" charset="0"/>
              <a:buChar char="•"/>
              <a:defRPr/>
            </a:pPr>
            <a:r>
              <a:rPr lang="en-US" altLang="en-US" sz="2200" dirty="0">
                <a:solidFill>
                  <a:srgbClr val="24327B"/>
                </a:solidFill>
                <a:latin typeface="+mj-lt"/>
                <a:ea typeface="+mn-ea"/>
              </a:rPr>
              <a:t>Nausea may cause increased intake of antacids that contain sugar and add to the risk of dental caries.</a:t>
            </a:r>
          </a:p>
          <a:p>
            <a:pPr marL="801688" lvl="1" indent="-342900" eaLnBrk="1">
              <a:spcAft>
                <a:spcPts val="600"/>
              </a:spcAft>
              <a:buClr>
                <a:srgbClr val="24327B"/>
              </a:buClr>
              <a:buSzPct val="100000"/>
              <a:buFont typeface="Arial" panose="020B0604020202020204" pitchFamily="34" charset="0"/>
              <a:buChar char="•"/>
              <a:defRPr/>
            </a:pPr>
            <a:r>
              <a:rPr lang="en-US" altLang="en-US" sz="2200" dirty="0">
                <a:solidFill>
                  <a:srgbClr val="24327B"/>
                </a:solidFill>
                <a:latin typeface="+mj-lt"/>
                <a:ea typeface="+mn-ea"/>
              </a:rPr>
              <a:t>Vomiting can produce erosion of teeth, if one brushes too soon after vomiting.</a:t>
            </a:r>
          </a:p>
          <a:p>
            <a:pPr lvl="2" eaLnBrk="1">
              <a:buClr>
                <a:srgbClr val="24327B"/>
              </a:buClr>
              <a:buSzPct val="100000"/>
              <a:buFont typeface="Arial" panose="020B0604020202020204" pitchFamily="34" charset="0"/>
              <a:buChar char="•"/>
              <a:defRPr/>
            </a:pPr>
            <a:endParaRPr lang="en-US" altLang="en-US" sz="800" dirty="0">
              <a:solidFill>
                <a:srgbClr val="24327B"/>
              </a:solidFill>
              <a:latin typeface="+mj-lt"/>
              <a:ea typeface="+mn-ea"/>
            </a:endParaRPr>
          </a:p>
          <a:p>
            <a:pPr marL="1588" indent="0" eaLnBrk="1">
              <a:spcAft>
                <a:spcPts val="600"/>
              </a:spcAft>
              <a:buClr>
                <a:srgbClr val="24327B"/>
              </a:buClr>
              <a:buSzPct val="100000"/>
              <a:defRPr/>
            </a:pPr>
            <a:r>
              <a:rPr lang="en-US" altLang="en-US" sz="2400" b="1" u="sng" dirty="0">
                <a:solidFill>
                  <a:srgbClr val="24327B"/>
                </a:solidFill>
                <a:latin typeface="+mj-lt"/>
                <a:ea typeface="+mn-ea"/>
              </a:rPr>
              <a:t>Dietary changes</a:t>
            </a:r>
          </a:p>
          <a:p>
            <a:pPr lvl="1" eaLnBrk="1">
              <a:buClr>
                <a:srgbClr val="24327B"/>
              </a:buClr>
              <a:buSzPct val="100000"/>
              <a:buFont typeface="Arial" panose="020B0604020202020204" pitchFamily="34" charset="0"/>
              <a:buChar char="•"/>
              <a:defRPr/>
            </a:pPr>
            <a:r>
              <a:rPr lang="en-US" altLang="en-US" sz="2200" dirty="0">
                <a:solidFill>
                  <a:srgbClr val="24327B"/>
                </a:solidFill>
              </a:rPr>
              <a:t>Odd cravings may lead to i</a:t>
            </a:r>
            <a:r>
              <a:rPr lang="en-US" altLang="en-US" sz="2200" dirty="0">
                <a:solidFill>
                  <a:srgbClr val="24327B"/>
                </a:solidFill>
                <a:latin typeface="+mj-lt"/>
                <a:ea typeface="+mn-ea"/>
              </a:rPr>
              <a:t>ncreased consumption of foods with carbohydrates and sugars, adding to the risk of caries.</a:t>
            </a:r>
            <a:r>
              <a:rPr lang="en-US" altLang="en-US" sz="2600" dirty="0">
                <a:solidFill>
                  <a:srgbClr val="24327B"/>
                </a:solidFill>
                <a:latin typeface="+mj-lt"/>
                <a:ea typeface="+mn-ea"/>
              </a:rPr>
              <a:t/>
            </a:r>
            <a:br>
              <a:rPr lang="en-US" altLang="en-US" sz="2600" dirty="0">
                <a:solidFill>
                  <a:srgbClr val="24327B"/>
                </a:solidFill>
                <a:latin typeface="+mj-lt"/>
                <a:ea typeface="+mn-ea"/>
              </a:rPr>
            </a:br>
            <a:endParaRPr lang="en-US" altLang="en-US" sz="2800" dirty="0">
              <a:solidFill>
                <a:srgbClr val="7030A0"/>
              </a:solidFill>
              <a:latin typeface="Palatino Linotype" panose="02040502050505030304" pitchFamily="18" charset="0"/>
              <a:ea typeface="+mn-ea"/>
            </a:endParaRPr>
          </a:p>
        </p:txBody>
      </p:sp>
      <p:pic>
        <p:nvPicPr>
          <p:cNvPr id="20483" name="Picture 2">
            <a:extLst>
              <a:ext uri="{FF2B5EF4-FFF2-40B4-BE49-F238E27FC236}">
                <a16:creationId xmlns:a16="http://schemas.microsoft.com/office/drawing/2014/main" xmlns="" id="{1571F3A6-09FD-4A39-A934-67988E9ABEE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4825" y="5518150"/>
            <a:ext cx="1371600" cy="9985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0484" name="TextBox 3">
            <a:extLst>
              <a:ext uri="{FF2B5EF4-FFF2-40B4-BE49-F238E27FC236}">
                <a16:creationId xmlns:a16="http://schemas.microsoft.com/office/drawing/2014/main" xmlns="" id="{6CF49729-CFDD-41E3-BA71-5B6F8A2FAF66}"/>
              </a:ext>
            </a:extLst>
          </p:cNvPr>
          <p:cNvSpPr txBox="1">
            <a:spLocks noChangeArrowheads="1"/>
          </p:cNvSpPr>
          <p:nvPr/>
        </p:nvSpPr>
        <p:spPr bwMode="auto">
          <a:xfrm>
            <a:off x="1541463" y="644525"/>
            <a:ext cx="6629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tLang="en-US" sz="3600" b="1">
                <a:solidFill>
                  <a:srgbClr val="24327B"/>
                </a:solidFill>
              </a:rPr>
              <a:t>Changes to oral health </a:t>
            </a:r>
            <a:br>
              <a:rPr lang="en-US" altLang="en-US" sz="3600" b="1">
                <a:solidFill>
                  <a:srgbClr val="24327B"/>
                </a:solidFill>
              </a:rPr>
            </a:br>
            <a:r>
              <a:rPr lang="en-US" altLang="en-US" sz="3600" b="1">
                <a:solidFill>
                  <a:srgbClr val="24327B"/>
                </a:solidFill>
              </a:rPr>
              <a:t>of mother during pregnancy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Unicode MS" panose="020B060402020202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9FE16E-59C1-4A51-BF17-F1CCB0C80C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1541</TotalTime>
  <Words>4444</Words>
  <Application>Microsoft Office PowerPoint</Application>
  <PresentationFormat>On-screen Show (4:3)</PresentationFormat>
  <Paragraphs>497</Paragraphs>
  <Slides>72</Slides>
  <Notes>70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Prenatal, Infant, and Child Oral Health: How to prevent tooth decay and encourage healthy habits</dc:title>
  <dc:creator>Miller, James R (ISDH)</dc:creator>
  <cp:lastModifiedBy>ken</cp:lastModifiedBy>
  <cp:revision>205</cp:revision>
  <cp:lastPrinted>2019-07-11T13:49:21Z</cp:lastPrinted>
  <dcterms:created xsi:type="dcterms:W3CDTF">2018-10-23T00:48:58Z</dcterms:created>
  <dcterms:modified xsi:type="dcterms:W3CDTF">2021-12-17T19:14:27Z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State of Indiana</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26</vt:i4>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i4>60</vt:i4>
  </property>
</Properties>
</file>